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613" r:id="rId2"/>
    <p:sldId id="1635" r:id="rId3"/>
    <p:sldId id="1641" r:id="rId4"/>
    <p:sldId id="1654" r:id="rId5"/>
    <p:sldId id="1655" r:id="rId6"/>
    <p:sldId id="1674" r:id="rId7"/>
    <p:sldId id="1657" r:id="rId8"/>
    <p:sldId id="1658" r:id="rId9"/>
    <p:sldId id="1659" r:id="rId10"/>
    <p:sldId id="579" r:id="rId11"/>
    <p:sldId id="580" r:id="rId12"/>
    <p:sldId id="581" r:id="rId13"/>
    <p:sldId id="582" r:id="rId14"/>
    <p:sldId id="583" r:id="rId15"/>
    <p:sldId id="584" r:id="rId16"/>
    <p:sldId id="585" r:id="rId17"/>
    <p:sldId id="586" r:id="rId18"/>
    <p:sldId id="1661" r:id="rId19"/>
    <p:sldId id="1662" r:id="rId20"/>
    <p:sldId id="1663" r:id="rId21"/>
    <p:sldId id="1664" r:id="rId22"/>
    <p:sldId id="1665" r:id="rId23"/>
    <p:sldId id="1666" r:id="rId24"/>
    <p:sldId id="1667" r:id="rId25"/>
    <p:sldId id="1668" r:id="rId26"/>
    <p:sldId id="1669" r:id="rId27"/>
    <p:sldId id="1670" r:id="rId28"/>
    <p:sldId id="1671" r:id="rId29"/>
    <p:sldId id="1672" r:id="rId30"/>
    <p:sldId id="167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4702"/>
    <p:restoredTop sz="90397"/>
  </p:normalViewPr>
  <p:slideViewPr>
    <p:cSldViewPr snapToGrid="0">
      <p:cViewPr varScale="1">
        <p:scale>
          <a:sx n="144" d="100"/>
          <a:sy n="144" d="100"/>
        </p:scale>
        <p:origin x="608"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62" d="100"/>
          <a:sy n="162" d="100"/>
        </p:scale>
        <p:origin x="4200" y="-9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10/26/22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68006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final placement solution. You can still see the partition boundary like a 2D grid layout, placing all cells in a very regular fashion.</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62854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how this partition-based placement can help us resolve the overlap problem.</a:t>
            </a:r>
            <a:r>
              <a:rPr lang="zh-TW" altLang="en-US" dirty="0"/>
              <a:t> </a:t>
            </a:r>
            <a:r>
              <a:rPr lang="en-US" altLang="zh-TW" dirty="0"/>
              <a:t>At each iteration, we will first formulate the placement problem in to a quadratic wirelength minimization problem and solve it. Then, we get a bunch of gate locations, potentially, with many overlaps. </a:t>
            </a:r>
          </a:p>
          <a:p>
            <a:endParaRPr lang="en-US" altLang="zh-TW" dirty="0"/>
          </a:p>
          <a:p>
            <a:r>
              <a:rPr lang="en-US" altLang="zh-TW" dirty="0"/>
              <a:t>For example, (explain …)</a:t>
            </a:r>
          </a:p>
          <a:p>
            <a:endParaRPr lang="en-US" altLang="zh-TW" dirty="0"/>
          </a:p>
          <a:p>
            <a:r>
              <a:rPr lang="en-US" altLang="zh-TW" dirty="0"/>
              <a:t>(click) Now, after we found the locations from the system solver, we will divide the chip area exactly in half, either vertically or horizontally, since we are working on a 2D layout.</a:t>
            </a:r>
            <a:r>
              <a:rPr lang="zh-TW" altLang="en-US" dirty="0"/>
              <a:t> </a:t>
            </a:r>
            <a:r>
              <a:rPr lang="en-US" altLang="zh-TW" dirty="0"/>
              <a:t>Then, what do we want? We want half of the gates on each side, so we can balance the density, right? </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46034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do we assign? You know, in this example we have seen before, the solution of quadratic wirelength optimization does not appear to spread gates evenly. There are many overlaps.</a:t>
            </a:r>
          </a:p>
          <a:p>
            <a:endParaRPr lang="en-US" dirty="0"/>
          </a:p>
          <a:p>
            <a:r>
              <a:rPr lang="en-US" dirty="0"/>
              <a:t>Now, if I apply a vertical cut, I need to make the distribution even on both side. How do we do that? Like this example here (explain the text below …)</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47169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speaking, if you are far from the partition boundary, we should keep you in your location instead of moving you to another partition. Likewise, if you are close to the partition boundary, you might prefer to go to another partition.</a:t>
            </a:r>
          </a:p>
          <a:p>
            <a:endParaRPr lang="en-US" dirty="0"/>
          </a:p>
          <a:p>
            <a:r>
              <a:rPr lang="en-US" dirty="0"/>
              <a:t>So, we can sort placed gates on X coordinate (explain …)</a:t>
            </a:r>
          </a:p>
          <a:p>
            <a:endParaRPr lang="en-US" dirty="0"/>
          </a:p>
          <a:p>
            <a:r>
              <a:rPr lang="en-US" dirty="0"/>
              <a:t>Now what?</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2150255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move those cells to the right part or left part, depending on the unbalanced situation, we can focus on the gates inside their region to formulate the optimization problem.</a:t>
            </a:r>
          </a:p>
          <a:p>
            <a:endParaRPr lang="en-US" dirty="0"/>
          </a:p>
          <a:p>
            <a:r>
              <a:rPr lang="en-US" dirty="0"/>
              <a:t>But, here we have new big questions. (explain …)</a:t>
            </a:r>
          </a:p>
          <a:p>
            <a:endParaRPr lang="en-US" dirty="0"/>
          </a:p>
          <a:p>
            <a:r>
              <a:rPr lang="en-US" dirty="0"/>
              <a:t>(ask students to think about this)</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2028104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idea is to create pseudo-pads for them. From the examples we have seen before, pads are fixed location that drives a force to pull a gate toward its location. It the pad or the driving force stops at the boundary, then the gate will not be pulled out of the boundary, right?</a:t>
            </a:r>
          </a:p>
          <a:p>
            <a:endParaRPr lang="en-US" dirty="0"/>
          </a:p>
          <a:p>
            <a:r>
              <a:rPr lang="en-US" dirty="0"/>
              <a:t>So, every gate and pad not inside a region R will be modeled as a pad on boundary of R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1144364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this works?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69385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2008031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placement needs to be a valid solution. What we did was to decide rough locations of cells while satisfying balance constraint, which is also called global placement. So, the solution from global placement still has overlaps unless you really do the partition to the very fine-grained level like each partition can have only one cell then you don’t have the overlap problem.</a:t>
            </a:r>
          </a:p>
          <a:p>
            <a:endParaRPr lang="en-US" dirty="0"/>
          </a:p>
          <a:p>
            <a:r>
              <a:rPr lang="en-US" dirty="0"/>
              <a:t>To remove all these overlaps, there is another stage of algorithm called legalization. The goal of legalization is to find the exact locations of gates such that no overlaps will happen, like this example, no overlap.</a:t>
            </a:r>
          </a:p>
          <a:p>
            <a:endParaRPr lang="en-US" dirty="0"/>
          </a:p>
          <a:p>
            <a:r>
              <a:rPr lang="en-US" dirty="0"/>
              <a:t>And there are many different algorithm for legalization, and it is very similar to the game, Tetris, you play when you were little. As you can already imagine, one easy way to do this is by annealing. </a:t>
            </a:r>
            <a:r>
              <a:rPr lang="en-US"/>
              <a:t>(explain …)</a:t>
            </a:r>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84443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340948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problem of this unbalanced situation is caused by only targeting wirelength minimization. In our formulation, we only have wirelength in our objective function. When you optimize it, of course, the solution will try putting everything together, because if two points overlap, their wirelength is minimized to zero.</a:t>
            </a:r>
          </a:p>
          <a:p>
            <a:endParaRPr lang="en-US" dirty="0"/>
          </a:p>
          <a:p>
            <a:r>
              <a:rPr lang="en-US" dirty="0"/>
              <a:t>A famous way to solve this problem is to recursively partition the chip and apply density constraint to balance the cells. Remember what you did in the first programming assignment, the FM partition, you need to follow the balance constraint, right. You can not have, say, 50 cells going to one partition and 1000 cells going to another partition.</a:t>
            </a:r>
          </a:p>
          <a:p>
            <a:endParaRPr lang="en-US" dirty="0"/>
          </a:p>
          <a:p>
            <a:r>
              <a:rPr lang="en-US" dirty="0"/>
              <a:t>When we partition the cells to two region, like this example here, we can force those cells in one partition to stay there. If you are partitioned to this region, stay there in the next iteration when we optimize your quadratic wirelength. We can do this by creating artificial pads on the partition boundary as force to pull you out of overlap. </a:t>
            </a:r>
          </a:p>
          <a:p>
            <a:endParaRPr lang="en-US" dirty="0"/>
          </a:p>
          <a:p>
            <a:r>
              <a:rPr lang="en-US" dirty="0"/>
              <a:t>Then, we keep doing this until all partitioned regions can accommodate cells without any overlap.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63039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whole process looks like this.</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211496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946557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3915935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583382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2617535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a:latin typeface="Arial" panose="020B0604020202020204" pitchFamily="34" charset="0"/>
                <a:cs typeface="Arial" panose="020B0604020202020204" pitchFamily="34" charset="0"/>
              </a:rPr>
              <a:t>Lecture 14: </a:t>
            </a:r>
            <a:r>
              <a:rPr lang="en-US" sz="4000" b="1" dirty="0">
                <a:latin typeface="Arial" panose="020B0604020202020204" pitchFamily="34" charset="0"/>
                <a:cs typeface="Arial" panose="020B0604020202020204" pitchFamily="34" charset="0"/>
              </a:rPr>
              <a:t>Placement </a:t>
            </a:r>
            <a:r>
              <a:rPr lang="en-US" sz="4000" b="1">
                <a:latin typeface="Arial" panose="020B0604020202020204" pitchFamily="34" charset="0"/>
                <a:cs typeface="Arial" panose="020B0604020202020204" pitchFamily="34" charset="0"/>
              </a:rPr>
              <a:t>– IV </a:t>
            </a: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935E-2C2F-B7E1-F283-82D43A718C33}"/>
              </a:ext>
            </a:extLst>
          </p:cNvPr>
          <p:cNvSpPr>
            <a:spLocks noGrp="1"/>
          </p:cNvSpPr>
          <p:nvPr>
            <p:ph type="title"/>
          </p:nvPr>
        </p:nvSpPr>
        <p:spPr/>
        <p:txBody>
          <a:bodyPr/>
          <a:lstStyle/>
          <a:p>
            <a:r>
              <a:rPr lang="en-US" dirty="0"/>
              <a:t>Recursive Partition</a:t>
            </a:r>
          </a:p>
        </p:txBody>
      </p:sp>
      <p:sp>
        <p:nvSpPr>
          <p:cNvPr id="3" name="Content Placeholder 2">
            <a:extLst>
              <a:ext uri="{FF2B5EF4-FFF2-40B4-BE49-F238E27FC236}">
                <a16:creationId xmlns:a16="http://schemas.microsoft.com/office/drawing/2014/main" id="{387BAC06-138B-1F1A-88A4-D57B6128A5D0}"/>
              </a:ext>
            </a:extLst>
          </p:cNvPr>
          <p:cNvSpPr>
            <a:spLocks noGrp="1"/>
          </p:cNvSpPr>
          <p:nvPr>
            <p:ph idx="1"/>
          </p:nvPr>
        </p:nvSpPr>
        <p:spPr/>
        <p:txBody>
          <a:bodyPr/>
          <a:lstStyle/>
          <a:p>
            <a:r>
              <a:rPr lang="en-US" dirty="0"/>
              <a:t>After 1</a:t>
            </a:r>
            <a:r>
              <a:rPr lang="en-US" baseline="30000" dirty="0"/>
              <a:t>st</a:t>
            </a:r>
            <a:r>
              <a:rPr lang="en-US" dirty="0"/>
              <a:t> quadratic placement (</a:t>
            </a:r>
            <a:r>
              <a:rPr lang="en-US" b="1" dirty="0"/>
              <a:t>QP</a:t>
            </a:r>
            <a:r>
              <a:rPr lang="en-US" dirty="0"/>
              <a:t>), divide chip area </a:t>
            </a:r>
            <a:r>
              <a:rPr lang="en-US" dirty="0">
                <a:solidFill>
                  <a:srgbClr val="FF0000"/>
                </a:solidFill>
              </a:rPr>
              <a:t>exactly in half</a:t>
            </a:r>
            <a:r>
              <a:rPr lang="en-US" dirty="0"/>
              <a:t>, vertically (horizontal is ok too) </a:t>
            </a:r>
          </a:p>
          <a:p>
            <a:r>
              <a:rPr lang="en-US" dirty="0"/>
              <a:t>We want </a:t>
            </a:r>
            <a:r>
              <a:rPr lang="en-US" i="1" dirty="0"/>
              <a:t>half</a:t>
            </a:r>
            <a:r>
              <a:rPr lang="en-US" dirty="0"/>
              <a:t> the gates on </a:t>
            </a:r>
            <a:r>
              <a:rPr lang="en-US" i="1" dirty="0"/>
              <a:t>each</a:t>
            </a:r>
            <a:r>
              <a:rPr lang="en-US" dirty="0"/>
              <a:t> side</a:t>
            </a:r>
          </a:p>
          <a:p>
            <a:pPr lvl="1"/>
            <a:endParaRPr lang="en-US" dirty="0"/>
          </a:p>
          <a:p>
            <a:pPr lvl="3"/>
            <a:endParaRPr lang="en-US" dirty="0"/>
          </a:p>
          <a:p>
            <a:pPr lvl="1"/>
            <a:endParaRPr lang="en-US" dirty="0"/>
          </a:p>
          <a:p>
            <a:pPr lvl="1"/>
            <a:endParaRPr lang="en-US" dirty="0"/>
          </a:p>
          <a:p>
            <a:pPr lvl="1"/>
            <a:endParaRPr lang="en-US" dirty="0"/>
          </a:p>
          <a:p>
            <a:pPr lvl="1"/>
            <a:endParaRPr lang="en-US" dirty="0"/>
          </a:p>
          <a:p>
            <a:endParaRPr lang="en-US" dirty="0"/>
          </a:p>
        </p:txBody>
      </p:sp>
      <p:sp>
        <p:nvSpPr>
          <p:cNvPr id="4" name="Rectangle 4">
            <a:extLst>
              <a:ext uri="{FF2B5EF4-FFF2-40B4-BE49-F238E27FC236}">
                <a16:creationId xmlns:a16="http://schemas.microsoft.com/office/drawing/2014/main" id="{87F4CD8A-8E46-25CA-6E7F-E7BFAFEFB338}"/>
              </a:ext>
            </a:extLst>
          </p:cNvPr>
          <p:cNvSpPr>
            <a:spLocks noChangeArrowheads="1"/>
          </p:cNvSpPr>
          <p:nvPr/>
        </p:nvSpPr>
        <p:spPr bwMode="auto">
          <a:xfrm>
            <a:off x="3005005" y="3323026"/>
            <a:ext cx="2647525" cy="2593164"/>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Oval 5">
            <a:extLst>
              <a:ext uri="{FF2B5EF4-FFF2-40B4-BE49-F238E27FC236}">
                <a16:creationId xmlns:a16="http://schemas.microsoft.com/office/drawing/2014/main" id="{AF23EE6A-8316-7186-851A-2B8E8E75734E}"/>
              </a:ext>
            </a:extLst>
          </p:cNvPr>
          <p:cNvSpPr>
            <a:spLocks noChangeArrowheads="1"/>
          </p:cNvSpPr>
          <p:nvPr/>
        </p:nvSpPr>
        <p:spPr bwMode="auto">
          <a:xfrm>
            <a:off x="3236538" y="3695491"/>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Oval 6">
            <a:extLst>
              <a:ext uri="{FF2B5EF4-FFF2-40B4-BE49-F238E27FC236}">
                <a16:creationId xmlns:a16="http://schemas.microsoft.com/office/drawing/2014/main" id="{16937792-60F2-7044-1FFE-3D3099FEA713}"/>
              </a:ext>
            </a:extLst>
          </p:cNvPr>
          <p:cNvSpPr>
            <a:spLocks noChangeArrowheads="1"/>
          </p:cNvSpPr>
          <p:nvPr/>
        </p:nvSpPr>
        <p:spPr bwMode="auto">
          <a:xfrm>
            <a:off x="3411697" y="4208889"/>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Oval 7">
            <a:extLst>
              <a:ext uri="{FF2B5EF4-FFF2-40B4-BE49-F238E27FC236}">
                <a16:creationId xmlns:a16="http://schemas.microsoft.com/office/drawing/2014/main" id="{93597B99-63A4-C6E7-6494-4B6C7C3963C5}"/>
              </a:ext>
            </a:extLst>
          </p:cNvPr>
          <p:cNvSpPr>
            <a:spLocks noChangeArrowheads="1"/>
          </p:cNvSpPr>
          <p:nvPr/>
        </p:nvSpPr>
        <p:spPr bwMode="auto">
          <a:xfrm>
            <a:off x="3319084" y="5040393"/>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Oval 8">
            <a:extLst>
              <a:ext uri="{FF2B5EF4-FFF2-40B4-BE49-F238E27FC236}">
                <a16:creationId xmlns:a16="http://schemas.microsoft.com/office/drawing/2014/main" id="{98B3E29D-3403-2001-9CAB-A28CAB914AC7}"/>
              </a:ext>
            </a:extLst>
          </p:cNvPr>
          <p:cNvSpPr>
            <a:spLocks noChangeArrowheads="1"/>
          </p:cNvSpPr>
          <p:nvPr/>
        </p:nvSpPr>
        <p:spPr bwMode="auto">
          <a:xfrm>
            <a:off x="4080121" y="3937090"/>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Oval 9">
            <a:extLst>
              <a:ext uri="{FF2B5EF4-FFF2-40B4-BE49-F238E27FC236}">
                <a16:creationId xmlns:a16="http://schemas.microsoft.com/office/drawing/2014/main" id="{8EAA375D-863D-3AEF-0D09-559AA170D322}"/>
              </a:ext>
            </a:extLst>
          </p:cNvPr>
          <p:cNvSpPr>
            <a:spLocks noChangeArrowheads="1"/>
          </p:cNvSpPr>
          <p:nvPr/>
        </p:nvSpPr>
        <p:spPr bwMode="auto">
          <a:xfrm>
            <a:off x="3900936" y="5356486"/>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Oval 10">
            <a:extLst>
              <a:ext uri="{FF2B5EF4-FFF2-40B4-BE49-F238E27FC236}">
                <a16:creationId xmlns:a16="http://schemas.microsoft.com/office/drawing/2014/main" id="{C37BF1FC-3C5E-8C0A-2417-526E05B45A90}"/>
              </a:ext>
            </a:extLst>
          </p:cNvPr>
          <p:cNvSpPr>
            <a:spLocks noChangeArrowheads="1"/>
          </p:cNvSpPr>
          <p:nvPr/>
        </p:nvSpPr>
        <p:spPr bwMode="auto">
          <a:xfrm>
            <a:off x="4448561" y="4563235"/>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Oval 11">
            <a:extLst>
              <a:ext uri="{FF2B5EF4-FFF2-40B4-BE49-F238E27FC236}">
                <a16:creationId xmlns:a16="http://schemas.microsoft.com/office/drawing/2014/main" id="{6B974666-F35D-2B0E-7FFE-6633EA366CD0}"/>
              </a:ext>
            </a:extLst>
          </p:cNvPr>
          <p:cNvSpPr>
            <a:spLocks noChangeArrowheads="1"/>
          </p:cNvSpPr>
          <p:nvPr/>
        </p:nvSpPr>
        <p:spPr bwMode="auto">
          <a:xfrm>
            <a:off x="3790202" y="4688061"/>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Oval 12">
            <a:extLst>
              <a:ext uri="{FF2B5EF4-FFF2-40B4-BE49-F238E27FC236}">
                <a16:creationId xmlns:a16="http://schemas.microsoft.com/office/drawing/2014/main" id="{9B052436-80BB-549B-D4B9-C2D9278B2496}"/>
              </a:ext>
            </a:extLst>
          </p:cNvPr>
          <p:cNvSpPr>
            <a:spLocks noChangeArrowheads="1"/>
          </p:cNvSpPr>
          <p:nvPr/>
        </p:nvSpPr>
        <p:spPr bwMode="auto">
          <a:xfrm>
            <a:off x="4764652" y="5181325"/>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3" name="Oval 13">
            <a:extLst>
              <a:ext uri="{FF2B5EF4-FFF2-40B4-BE49-F238E27FC236}">
                <a16:creationId xmlns:a16="http://schemas.microsoft.com/office/drawing/2014/main" id="{720EBFE5-051D-C06A-9F8B-7E58557856F5}"/>
              </a:ext>
            </a:extLst>
          </p:cNvPr>
          <p:cNvSpPr>
            <a:spLocks noChangeArrowheads="1"/>
          </p:cNvSpPr>
          <p:nvPr/>
        </p:nvSpPr>
        <p:spPr bwMode="auto">
          <a:xfrm>
            <a:off x="3786176" y="3693478"/>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Oval 14">
            <a:extLst>
              <a:ext uri="{FF2B5EF4-FFF2-40B4-BE49-F238E27FC236}">
                <a16:creationId xmlns:a16="http://schemas.microsoft.com/office/drawing/2014/main" id="{C2A48F42-364A-3CC4-EAE1-5812F71A2079}"/>
              </a:ext>
            </a:extLst>
          </p:cNvPr>
          <p:cNvSpPr>
            <a:spLocks noChangeArrowheads="1"/>
          </p:cNvSpPr>
          <p:nvPr/>
        </p:nvSpPr>
        <p:spPr bwMode="auto">
          <a:xfrm>
            <a:off x="3961336" y="4206875"/>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Oval 15">
            <a:extLst>
              <a:ext uri="{FF2B5EF4-FFF2-40B4-BE49-F238E27FC236}">
                <a16:creationId xmlns:a16="http://schemas.microsoft.com/office/drawing/2014/main" id="{F77C541D-6EA9-EF00-0DC0-5993CB4CF126}"/>
              </a:ext>
            </a:extLst>
          </p:cNvPr>
          <p:cNvSpPr>
            <a:spLocks noChangeArrowheads="1"/>
          </p:cNvSpPr>
          <p:nvPr/>
        </p:nvSpPr>
        <p:spPr bwMode="auto">
          <a:xfrm>
            <a:off x="4629760" y="3935077"/>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6" name="Oval 16">
            <a:extLst>
              <a:ext uri="{FF2B5EF4-FFF2-40B4-BE49-F238E27FC236}">
                <a16:creationId xmlns:a16="http://schemas.microsoft.com/office/drawing/2014/main" id="{29F5ABD7-A919-0135-9F5E-76B2F4C21071}"/>
              </a:ext>
            </a:extLst>
          </p:cNvPr>
          <p:cNvSpPr>
            <a:spLocks noChangeArrowheads="1"/>
          </p:cNvSpPr>
          <p:nvPr/>
        </p:nvSpPr>
        <p:spPr bwMode="auto">
          <a:xfrm>
            <a:off x="5034438" y="4196809"/>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7" name="Rectangle 18">
            <a:extLst>
              <a:ext uri="{FF2B5EF4-FFF2-40B4-BE49-F238E27FC236}">
                <a16:creationId xmlns:a16="http://schemas.microsoft.com/office/drawing/2014/main" id="{E8E8E218-FCC8-680E-70DD-4811B1869474}"/>
              </a:ext>
            </a:extLst>
          </p:cNvPr>
          <p:cNvSpPr>
            <a:spLocks noChangeArrowheads="1"/>
          </p:cNvSpPr>
          <p:nvPr/>
        </p:nvSpPr>
        <p:spPr bwMode="auto">
          <a:xfrm>
            <a:off x="2900312" y="3767970"/>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8" name="Rectangle 19">
            <a:extLst>
              <a:ext uri="{FF2B5EF4-FFF2-40B4-BE49-F238E27FC236}">
                <a16:creationId xmlns:a16="http://schemas.microsoft.com/office/drawing/2014/main" id="{E28AB398-0088-51FA-7A0D-F3A80B5D67F5}"/>
              </a:ext>
            </a:extLst>
          </p:cNvPr>
          <p:cNvSpPr>
            <a:spLocks noChangeArrowheads="1"/>
          </p:cNvSpPr>
          <p:nvPr/>
        </p:nvSpPr>
        <p:spPr bwMode="auto">
          <a:xfrm>
            <a:off x="2880179" y="4812887"/>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9" name="Rectangle 20">
            <a:extLst>
              <a:ext uri="{FF2B5EF4-FFF2-40B4-BE49-F238E27FC236}">
                <a16:creationId xmlns:a16="http://schemas.microsoft.com/office/drawing/2014/main" id="{14331608-0E03-A42F-B240-777032D264D0}"/>
              </a:ext>
            </a:extLst>
          </p:cNvPr>
          <p:cNvSpPr>
            <a:spLocks noChangeArrowheads="1"/>
          </p:cNvSpPr>
          <p:nvPr/>
        </p:nvSpPr>
        <p:spPr bwMode="auto">
          <a:xfrm>
            <a:off x="3516390" y="5787337"/>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Rectangle 21">
            <a:extLst>
              <a:ext uri="{FF2B5EF4-FFF2-40B4-BE49-F238E27FC236}">
                <a16:creationId xmlns:a16="http://schemas.microsoft.com/office/drawing/2014/main" id="{33AA8850-FB57-62B2-F549-47C96F0D1F1A}"/>
              </a:ext>
            </a:extLst>
          </p:cNvPr>
          <p:cNvSpPr>
            <a:spLocks noChangeArrowheads="1"/>
          </p:cNvSpPr>
          <p:nvPr/>
        </p:nvSpPr>
        <p:spPr bwMode="auto">
          <a:xfrm>
            <a:off x="4543187" y="5785323"/>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Rectangle 22">
            <a:extLst>
              <a:ext uri="{FF2B5EF4-FFF2-40B4-BE49-F238E27FC236}">
                <a16:creationId xmlns:a16="http://schemas.microsoft.com/office/drawing/2014/main" id="{4058FEDC-1252-9321-C47F-2A17CBC18689}"/>
              </a:ext>
            </a:extLst>
          </p:cNvPr>
          <p:cNvSpPr>
            <a:spLocks noChangeArrowheads="1"/>
          </p:cNvSpPr>
          <p:nvPr/>
        </p:nvSpPr>
        <p:spPr bwMode="auto">
          <a:xfrm>
            <a:off x="5517636" y="5231659"/>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Rectangle 23">
            <a:extLst>
              <a:ext uri="{FF2B5EF4-FFF2-40B4-BE49-F238E27FC236}">
                <a16:creationId xmlns:a16="http://schemas.microsoft.com/office/drawing/2014/main" id="{B00FC247-2D28-49E5-A65B-30FAD414B7D9}"/>
              </a:ext>
            </a:extLst>
          </p:cNvPr>
          <p:cNvSpPr>
            <a:spLocks noChangeArrowheads="1"/>
          </p:cNvSpPr>
          <p:nvPr/>
        </p:nvSpPr>
        <p:spPr bwMode="auto">
          <a:xfrm>
            <a:off x="5533743" y="4110236"/>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Rectangle 24">
            <a:extLst>
              <a:ext uri="{FF2B5EF4-FFF2-40B4-BE49-F238E27FC236}">
                <a16:creationId xmlns:a16="http://schemas.microsoft.com/office/drawing/2014/main" id="{CFFC238F-EBE2-93B6-B5FF-BCB6887C94A3}"/>
              </a:ext>
            </a:extLst>
          </p:cNvPr>
          <p:cNvSpPr>
            <a:spLocks noChangeArrowheads="1"/>
          </p:cNvSpPr>
          <p:nvPr/>
        </p:nvSpPr>
        <p:spPr bwMode="auto">
          <a:xfrm>
            <a:off x="4839146" y="3220346"/>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Rectangle 25">
            <a:extLst>
              <a:ext uri="{FF2B5EF4-FFF2-40B4-BE49-F238E27FC236}">
                <a16:creationId xmlns:a16="http://schemas.microsoft.com/office/drawing/2014/main" id="{8515F014-1DDA-0D08-D141-C9DC7148B53B}"/>
              </a:ext>
            </a:extLst>
          </p:cNvPr>
          <p:cNvSpPr>
            <a:spLocks noChangeArrowheads="1"/>
          </p:cNvSpPr>
          <p:nvPr/>
        </p:nvSpPr>
        <p:spPr bwMode="auto">
          <a:xfrm>
            <a:off x="4180788" y="3218333"/>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5" name="Rectangle 26">
            <a:extLst>
              <a:ext uri="{FF2B5EF4-FFF2-40B4-BE49-F238E27FC236}">
                <a16:creationId xmlns:a16="http://schemas.microsoft.com/office/drawing/2014/main" id="{279D90BB-19F8-470D-3F2F-6F86A6C824FD}"/>
              </a:ext>
            </a:extLst>
          </p:cNvPr>
          <p:cNvSpPr>
            <a:spLocks noChangeArrowheads="1"/>
          </p:cNvSpPr>
          <p:nvPr/>
        </p:nvSpPr>
        <p:spPr bwMode="auto">
          <a:xfrm>
            <a:off x="3538537" y="3200212"/>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nvGrpSpPr>
          <p:cNvPr id="26" name="Group 25">
            <a:extLst>
              <a:ext uri="{FF2B5EF4-FFF2-40B4-BE49-F238E27FC236}">
                <a16:creationId xmlns:a16="http://schemas.microsoft.com/office/drawing/2014/main" id="{581DF40C-AC83-4172-E3B7-23356D1E9BD4}"/>
              </a:ext>
            </a:extLst>
          </p:cNvPr>
          <p:cNvGrpSpPr/>
          <p:nvPr/>
        </p:nvGrpSpPr>
        <p:grpSpPr>
          <a:xfrm>
            <a:off x="6061235" y="3180079"/>
            <a:ext cx="3519294" cy="2800538"/>
            <a:chOff x="3962400" y="2570480"/>
            <a:chExt cx="2774950" cy="2208213"/>
          </a:xfrm>
        </p:grpSpPr>
        <p:sp>
          <p:nvSpPr>
            <p:cNvPr id="27" name="AutoShape 17">
              <a:extLst>
                <a:ext uri="{FF2B5EF4-FFF2-40B4-BE49-F238E27FC236}">
                  <a16:creationId xmlns:a16="http://schemas.microsoft.com/office/drawing/2014/main" id="{BC353147-781D-5CCE-0551-A4887EEEBF91}"/>
                </a:ext>
              </a:extLst>
            </p:cNvPr>
            <p:cNvSpPr>
              <a:spLocks noChangeArrowheads="1"/>
            </p:cNvSpPr>
            <p:nvPr/>
          </p:nvSpPr>
          <p:spPr bwMode="auto">
            <a:xfrm>
              <a:off x="3962400" y="3299143"/>
              <a:ext cx="350838" cy="588962"/>
            </a:xfrm>
            <a:prstGeom prst="rightArrow">
              <a:avLst>
                <a:gd name="adj1" fmla="val 50000"/>
                <a:gd name="adj2" fmla="val 25000"/>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8" name="Rectangle 27">
              <a:extLst>
                <a:ext uri="{FF2B5EF4-FFF2-40B4-BE49-F238E27FC236}">
                  <a16:creationId xmlns:a16="http://schemas.microsoft.com/office/drawing/2014/main" id="{5916A9CD-BA3E-8B75-C250-9E8F22298564}"/>
                </a:ext>
              </a:extLst>
            </p:cNvPr>
            <p:cNvSpPr>
              <a:spLocks noChangeArrowheads="1"/>
            </p:cNvSpPr>
            <p:nvPr/>
          </p:nvSpPr>
          <p:spPr bwMode="auto">
            <a:xfrm>
              <a:off x="4562475" y="2667318"/>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9" name="Oval 28">
              <a:extLst>
                <a:ext uri="{FF2B5EF4-FFF2-40B4-BE49-F238E27FC236}">
                  <a16:creationId xmlns:a16="http://schemas.microsoft.com/office/drawing/2014/main" id="{6A978DD4-EE1D-23AF-7A71-A2D6DEF0D67E}"/>
                </a:ext>
              </a:extLst>
            </p:cNvPr>
            <p:cNvSpPr>
              <a:spLocks noChangeArrowheads="1"/>
            </p:cNvSpPr>
            <p:nvPr/>
          </p:nvSpPr>
          <p:spPr bwMode="auto">
            <a:xfrm>
              <a:off x="4745038" y="29610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0" name="Oval 29">
              <a:extLst>
                <a:ext uri="{FF2B5EF4-FFF2-40B4-BE49-F238E27FC236}">
                  <a16:creationId xmlns:a16="http://schemas.microsoft.com/office/drawing/2014/main" id="{B548692B-CBC4-BEE4-B73B-C4F9FB7FD01B}"/>
                </a:ext>
              </a:extLst>
            </p:cNvPr>
            <p:cNvSpPr>
              <a:spLocks noChangeArrowheads="1"/>
            </p:cNvSpPr>
            <p:nvPr/>
          </p:nvSpPr>
          <p:spPr bwMode="auto">
            <a:xfrm>
              <a:off x="4883150" y="33658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1" name="Oval 30">
              <a:extLst>
                <a:ext uri="{FF2B5EF4-FFF2-40B4-BE49-F238E27FC236}">
                  <a16:creationId xmlns:a16="http://schemas.microsoft.com/office/drawing/2014/main" id="{25D58031-E75A-6B3F-A47C-51C05167659C}"/>
                </a:ext>
              </a:extLst>
            </p:cNvPr>
            <p:cNvSpPr>
              <a:spLocks noChangeArrowheads="1"/>
            </p:cNvSpPr>
            <p:nvPr/>
          </p:nvSpPr>
          <p:spPr bwMode="auto">
            <a:xfrm>
              <a:off x="4810125" y="402145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2" name="Oval 31">
              <a:extLst>
                <a:ext uri="{FF2B5EF4-FFF2-40B4-BE49-F238E27FC236}">
                  <a16:creationId xmlns:a16="http://schemas.microsoft.com/office/drawing/2014/main" id="{BEDB7A84-E47F-EDEF-29B5-E97BE67B8C99}"/>
                </a:ext>
              </a:extLst>
            </p:cNvPr>
            <p:cNvSpPr>
              <a:spLocks noChangeArrowheads="1"/>
            </p:cNvSpPr>
            <p:nvPr/>
          </p:nvSpPr>
          <p:spPr bwMode="auto">
            <a:xfrm>
              <a:off x="5410200" y="31515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3" name="Oval 32">
              <a:extLst>
                <a:ext uri="{FF2B5EF4-FFF2-40B4-BE49-F238E27FC236}">
                  <a16:creationId xmlns:a16="http://schemas.microsoft.com/office/drawing/2014/main" id="{33D816A2-AA5B-BE64-3791-4CFC41434E17}"/>
                </a:ext>
              </a:extLst>
            </p:cNvPr>
            <p:cNvSpPr>
              <a:spLocks noChangeArrowheads="1"/>
            </p:cNvSpPr>
            <p:nvPr/>
          </p:nvSpPr>
          <p:spPr bwMode="auto">
            <a:xfrm>
              <a:off x="5268913" y="42706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4" name="Oval 33">
              <a:extLst>
                <a:ext uri="{FF2B5EF4-FFF2-40B4-BE49-F238E27FC236}">
                  <a16:creationId xmlns:a16="http://schemas.microsoft.com/office/drawing/2014/main" id="{DBC877C4-0A9A-97ED-F17B-CEBE965523DC}"/>
                </a:ext>
              </a:extLst>
            </p:cNvPr>
            <p:cNvSpPr>
              <a:spLocks noChangeArrowheads="1"/>
            </p:cNvSpPr>
            <p:nvPr/>
          </p:nvSpPr>
          <p:spPr bwMode="auto">
            <a:xfrm>
              <a:off x="5700713" y="36452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5" name="Oval 34">
              <a:extLst>
                <a:ext uri="{FF2B5EF4-FFF2-40B4-BE49-F238E27FC236}">
                  <a16:creationId xmlns:a16="http://schemas.microsoft.com/office/drawing/2014/main" id="{14F37726-47CA-87ED-2E14-7965605FBEFF}"/>
                </a:ext>
              </a:extLst>
            </p:cNvPr>
            <p:cNvSpPr>
              <a:spLocks noChangeArrowheads="1"/>
            </p:cNvSpPr>
            <p:nvPr/>
          </p:nvSpPr>
          <p:spPr bwMode="auto">
            <a:xfrm>
              <a:off x="5181600" y="374364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6" name="Oval 35">
              <a:extLst>
                <a:ext uri="{FF2B5EF4-FFF2-40B4-BE49-F238E27FC236}">
                  <a16:creationId xmlns:a16="http://schemas.microsoft.com/office/drawing/2014/main" id="{47F7F70A-407B-1057-B390-D0D44E1D30FB}"/>
                </a:ext>
              </a:extLst>
            </p:cNvPr>
            <p:cNvSpPr>
              <a:spLocks noChangeArrowheads="1"/>
            </p:cNvSpPr>
            <p:nvPr/>
          </p:nvSpPr>
          <p:spPr bwMode="auto">
            <a:xfrm>
              <a:off x="5949950" y="413258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7" name="Oval 36">
              <a:extLst>
                <a:ext uri="{FF2B5EF4-FFF2-40B4-BE49-F238E27FC236}">
                  <a16:creationId xmlns:a16="http://schemas.microsoft.com/office/drawing/2014/main" id="{58B16BB0-2443-F991-E1EA-AC68FC5B8849}"/>
                </a:ext>
              </a:extLst>
            </p:cNvPr>
            <p:cNvSpPr>
              <a:spLocks noChangeArrowheads="1"/>
            </p:cNvSpPr>
            <p:nvPr/>
          </p:nvSpPr>
          <p:spPr bwMode="auto">
            <a:xfrm>
              <a:off x="5178425" y="29594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8" name="Oval 37">
              <a:extLst>
                <a:ext uri="{FF2B5EF4-FFF2-40B4-BE49-F238E27FC236}">
                  <a16:creationId xmlns:a16="http://schemas.microsoft.com/office/drawing/2014/main" id="{61593481-4DD0-24CC-1434-8E9B68E4CB5E}"/>
                </a:ext>
              </a:extLst>
            </p:cNvPr>
            <p:cNvSpPr>
              <a:spLocks noChangeArrowheads="1"/>
            </p:cNvSpPr>
            <p:nvPr/>
          </p:nvSpPr>
          <p:spPr bwMode="auto">
            <a:xfrm>
              <a:off x="5316538" y="336423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9" name="Oval 38">
              <a:extLst>
                <a:ext uri="{FF2B5EF4-FFF2-40B4-BE49-F238E27FC236}">
                  <a16:creationId xmlns:a16="http://schemas.microsoft.com/office/drawing/2014/main" id="{8231A8B5-2FA3-D90F-F998-6C7217BB47C8}"/>
                </a:ext>
              </a:extLst>
            </p:cNvPr>
            <p:cNvSpPr>
              <a:spLocks noChangeArrowheads="1"/>
            </p:cNvSpPr>
            <p:nvPr/>
          </p:nvSpPr>
          <p:spPr bwMode="auto">
            <a:xfrm>
              <a:off x="5843588" y="31499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0" name="Oval 39">
              <a:extLst>
                <a:ext uri="{FF2B5EF4-FFF2-40B4-BE49-F238E27FC236}">
                  <a16:creationId xmlns:a16="http://schemas.microsoft.com/office/drawing/2014/main" id="{8CE71CD3-29FE-8778-6B83-E5ACCC90C07A}"/>
                </a:ext>
              </a:extLst>
            </p:cNvPr>
            <p:cNvSpPr>
              <a:spLocks noChangeArrowheads="1"/>
            </p:cNvSpPr>
            <p:nvPr/>
          </p:nvSpPr>
          <p:spPr bwMode="auto">
            <a:xfrm>
              <a:off x="6162675" y="33562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1" name="Rectangle 40">
              <a:extLst>
                <a:ext uri="{FF2B5EF4-FFF2-40B4-BE49-F238E27FC236}">
                  <a16:creationId xmlns:a16="http://schemas.microsoft.com/office/drawing/2014/main" id="{EACB41E4-DB0E-0F6E-E619-C3513127592C}"/>
                </a:ext>
              </a:extLst>
            </p:cNvPr>
            <p:cNvSpPr>
              <a:spLocks noChangeArrowheads="1"/>
            </p:cNvSpPr>
            <p:nvPr/>
          </p:nvSpPr>
          <p:spPr bwMode="auto">
            <a:xfrm>
              <a:off x="4479925" y="30181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2" name="Rectangle 41">
              <a:extLst>
                <a:ext uri="{FF2B5EF4-FFF2-40B4-BE49-F238E27FC236}">
                  <a16:creationId xmlns:a16="http://schemas.microsoft.com/office/drawing/2014/main" id="{9A1FF14B-3EEC-0D3E-081E-5AAEB22DF778}"/>
                </a:ext>
              </a:extLst>
            </p:cNvPr>
            <p:cNvSpPr>
              <a:spLocks noChangeArrowheads="1"/>
            </p:cNvSpPr>
            <p:nvPr/>
          </p:nvSpPr>
          <p:spPr bwMode="auto">
            <a:xfrm>
              <a:off x="4464050" y="38420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3" name="Rectangle 42">
              <a:extLst>
                <a:ext uri="{FF2B5EF4-FFF2-40B4-BE49-F238E27FC236}">
                  <a16:creationId xmlns:a16="http://schemas.microsoft.com/office/drawing/2014/main" id="{267DE1A7-6217-D2DC-C1B0-A8D872CB7446}"/>
                </a:ext>
              </a:extLst>
            </p:cNvPr>
            <p:cNvSpPr>
              <a:spLocks noChangeArrowheads="1"/>
            </p:cNvSpPr>
            <p:nvPr/>
          </p:nvSpPr>
          <p:spPr bwMode="auto">
            <a:xfrm>
              <a:off x="4965700" y="461041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4" name="Rectangle 43">
              <a:extLst>
                <a:ext uri="{FF2B5EF4-FFF2-40B4-BE49-F238E27FC236}">
                  <a16:creationId xmlns:a16="http://schemas.microsoft.com/office/drawing/2014/main" id="{B4684551-EF53-7B05-6E7C-80C3BE3875BF}"/>
                </a:ext>
              </a:extLst>
            </p:cNvPr>
            <p:cNvSpPr>
              <a:spLocks noChangeArrowheads="1"/>
            </p:cNvSpPr>
            <p:nvPr/>
          </p:nvSpPr>
          <p:spPr bwMode="auto">
            <a:xfrm>
              <a:off x="5775325" y="46088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5" name="Rectangle 44">
              <a:extLst>
                <a:ext uri="{FF2B5EF4-FFF2-40B4-BE49-F238E27FC236}">
                  <a16:creationId xmlns:a16="http://schemas.microsoft.com/office/drawing/2014/main" id="{145A8AC7-6970-6B0E-5362-1090670EE99D}"/>
                </a:ext>
              </a:extLst>
            </p:cNvPr>
            <p:cNvSpPr>
              <a:spLocks noChangeArrowheads="1"/>
            </p:cNvSpPr>
            <p:nvPr/>
          </p:nvSpPr>
          <p:spPr bwMode="auto">
            <a:xfrm>
              <a:off x="6543675" y="41722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6" name="Rectangle 45">
              <a:extLst>
                <a:ext uri="{FF2B5EF4-FFF2-40B4-BE49-F238E27FC236}">
                  <a16:creationId xmlns:a16="http://schemas.microsoft.com/office/drawing/2014/main" id="{CF308192-1EDB-8672-D202-08775D82E547}"/>
                </a:ext>
              </a:extLst>
            </p:cNvPr>
            <p:cNvSpPr>
              <a:spLocks noChangeArrowheads="1"/>
            </p:cNvSpPr>
            <p:nvPr/>
          </p:nvSpPr>
          <p:spPr bwMode="auto">
            <a:xfrm>
              <a:off x="6556375" y="32880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7" name="Rectangle 46">
              <a:extLst>
                <a:ext uri="{FF2B5EF4-FFF2-40B4-BE49-F238E27FC236}">
                  <a16:creationId xmlns:a16="http://schemas.microsoft.com/office/drawing/2014/main" id="{A5155F3A-054F-772F-5FA6-1214411E4BD9}"/>
                </a:ext>
              </a:extLst>
            </p:cNvPr>
            <p:cNvSpPr>
              <a:spLocks noChangeArrowheads="1"/>
            </p:cNvSpPr>
            <p:nvPr/>
          </p:nvSpPr>
          <p:spPr bwMode="auto">
            <a:xfrm>
              <a:off x="6008688" y="25863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8" name="Rectangle 47">
              <a:extLst>
                <a:ext uri="{FF2B5EF4-FFF2-40B4-BE49-F238E27FC236}">
                  <a16:creationId xmlns:a16="http://schemas.microsoft.com/office/drawing/2014/main" id="{EDF102C2-9232-18EF-9A33-519F842AA265}"/>
                </a:ext>
              </a:extLst>
            </p:cNvPr>
            <p:cNvSpPr>
              <a:spLocks noChangeArrowheads="1"/>
            </p:cNvSpPr>
            <p:nvPr/>
          </p:nvSpPr>
          <p:spPr bwMode="auto">
            <a:xfrm>
              <a:off x="5489575" y="25847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9" name="Rectangle 48">
              <a:extLst>
                <a:ext uri="{FF2B5EF4-FFF2-40B4-BE49-F238E27FC236}">
                  <a16:creationId xmlns:a16="http://schemas.microsoft.com/office/drawing/2014/main" id="{6B16F285-0DA1-7DB1-1D43-48EAB0D7E9AB}"/>
                </a:ext>
              </a:extLst>
            </p:cNvPr>
            <p:cNvSpPr>
              <a:spLocks noChangeArrowheads="1"/>
            </p:cNvSpPr>
            <p:nvPr/>
          </p:nvSpPr>
          <p:spPr bwMode="auto">
            <a:xfrm>
              <a:off x="4983163" y="257048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
        <p:nvSpPr>
          <p:cNvPr id="50" name="Line 49">
            <a:extLst>
              <a:ext uri="{FF2B5EF4-FFF2-40B4-BE49-F238E27FC236}">
                <a16:creationId xmlns:a16="http://schemas.microsoft.com/office/drawing/2014/main" id="{C9E8C299-81FC-E9F5-3DA9-A88B5E02BABA}"/>
              </a:ext>
            </a:extLst>
          </p:cNvPr>
          <p:cNvSpPr>
            <a:spLocks noChangeShapeType="1"/>
          </p:cNvSpPr>
          <p:nvPr/>
        </p:nvSpPr>
        <p:spPr bwMode="auto">
          <a:xfrm>
            <a:off x="8122881" y="3304905"/>
            <a:ext cx="0" cy="2577058"/>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Tree>
    <p:extLst>
      <p:ext uri="{BB962C8B-B14F-4D97-AF65-F5344CB8AC3E}">
        <p14:creationId xmlns:p14="http://schemas.microsoft.com/office/powerpoint/2010/main" val="64722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942EC-A7C2-2453-6839-869FBB023F5A}"/>
              </a:ext>
            </a:extLst>
          </p:cNvPr>
          <p:cNvSpPr>
            <a:spLocks noGrp="1"/>
          </p:cNvSpPr>
          <p:nvPr>
            <p:ph type="title"/>
          </p:nvPr>
        </p:nvSpPr>
        <p:spPr/>
        <p:txBody>
          <a:bodyPr/>
          <a:lstStyle/>
          <a:p>
            <a:r>
              <a:rPr lang="en-US" dirty="0"/>
              <a:t>Recursive Partitioning: How to Assign?</a:t>
            </a:r>
          </a:p>
        </p:txBody>
      </p:sp>
      <p:sp>
        <p:nvSpPr>
          <p:cNvPr id="3" name="Content Placeholder 2">
            <a:extLst>
              <a:ext uri="{FF2B5EF4-FFF2-40B4-BE49-F238E27FC236}">
                <a16:creationId xmlns:a16="http://schemas.microsoft.com/office/drawing/2014/main" id="{84635520-9155-1259-BDD0-A45EF762A188}"/>
              </a:ext>
            </a:extLst>
          </p:cNvPr>
          <p:cNvSpPr>
            <a:spLocks noGrp="1"/>
          </p:cNvSpPr>
          <p:nvPr>
            <p:ph idx="1"/>
          </p:nvPr>
        </p:nvSpPr>
        <p:spPr/>
        <p:txBody>
          <a:bodyPr/>
          <a:lstStyle/>
          <a:p>
            <a:r>
              <a:rPr lang="en-US" dirty="0"/>
              <a:t>What if QP does not spread gates </a:t>
            </a:r>
            <a:r>
              <a:rPr lang="en-US" i="1" dirty="0"/>
              <a:t>evenly</a:t>
            </a:r>
            <a:r>
              <a:rPr lang="en-US" dirty="0"/>
              <a:t> between halves?  </a:t>
            </a:r>
          </a:p>
          <a:p>
            <a:endParaRPr lang="en-US" dirty="0"/>
          </a:p>
        </p:txBody>
      </p:sp>
      <p:sp>
        <p:nvSpPr>
          <p:cNvPr id="4" name="Rectangle 4">
            <a:extLst>
              <a:ext uri="{FF2B5EF4-FFF2-40B4-BE49-F238E27FC236}">
                <a16:creationId xmlns:a16="http://schemas.microsoft.com/office/drawing/2014/main" id="{78EAADD8-47A5-C324-B8EC-7E17EE713843}"/>
              </a:ext>
            </a:extLst>
          </p:cNvPr>
          <p:cNvSpPr>
            <a:spLocks noChangeArrowheads="1"/>
          </p:cNvSpPr>
          <p:nvPr/>
        </p:nvSpPr>
        <p:spPr bwMode="auto">
          <a:xfrm>
            <a:off x="2308010" y="2295205"/>
            <a:ext cx="2597531" cy="2544198"/>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5">
            <a:extLst>
              <a:ext uri="{FF2B5EF4-FFF2-40B4-BE49-F238E27FC236}">
                <a16:creationId xmlns:a16="http://schemas.microsoft.com/office/drawing/2014/main" id="{09403925-9A61-6722-B202-E00DF14C3B3D}"/>
              </a:ext>
            </a:extLst>
          </p:cNvPr>
          <p:cNvSpPr>
            <a:spLocks noChangeArrowheads="1"/>
          </p:cNvSpPr>
          <p:nvPr/>
        </p:nvSpPr>
        <p:spPr bwMode="auto">
          <a:xfrm>
            <a:off x="2535170" y="2660637"/>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Oval 6">
            <a:extLst>
              <a:ext uri="{FF2B5EF4-FFF2-40B4-BE49-F238E27FC236}">
                <a16:creationId xmlns:a16="http://schemas.microsoft.com/office/drawing/2014/main" id="{03F83D8F-70A5-394E-5553-DEE6F9A055A7}"/>
              </a:ext>
            </a:extLst>
          </p:cNvPr>
          <p:cNvSpPr>
            <a:spLocks noChangeArrowheads="1"/>
          </p:cNvSpPr>
          <p:nvPr/>
        </p:nvSpPr>
        <p:spPr bwMode="auto">
          <a:xfrm>
            <a:off x="2707023" y="3164341"/>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8FE01F06-BF75-BDE6-D716-CB71ED6C57CA}"/>
              </a:ext>
            </a:extLst>
          </p:cNvPr>
          <p:cNvSpPr>
            <a:spLocks noChangeArrowheads="1"/>
          </p:cNvSpPr>
          <p:nvPr/>
        </p:nvSpPr>
        <p:spPr bwMode="auto">
          <a:xfrm>
            <a:off x="2616158" y="3980144"/>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FBD03882-E2AD-47F1-0A2D-EA3ACCB2F251}"/>
              </a:ext>
            </a:extLst>
          </p:cNvPr>
          <p:cNvSpPr>
            <a:spLocks noChangeArrowheads="1"/>
          </p:cNvSpPr>
          <p:nvPr/>
        </p:nvSpPr>
        <p:spPr bwMode="auto">
          <a:xfrm>
            <a:off x="3048750" y="3227550"/>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9">
            <a:extLst>
              <a:ext uri="{FF2B5EF4-FFF2-40B4-BE49-F238E27FC236}">
                <a16:creationId xmlns:a16="http://schemas.microsoft.com/office/drawing/2014/main" id="{634B77BA-9ABE-7AF6-BCB5-EE674D4830B0}"/>
              </a:ext>
            </a:extLst>
          </p:cNvPr>
          <p:cNvSpPr>
            <a:spLocks noChangeArrowheads="1"/>
          </p:cNvSpPr>
          <p:nvPr/>
        </p:nvSpPr>
        <p:spPr bwMode="auto">
          <a:xfrm>
            <a:off x="3187022" y="4290267"/>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0">
            <a:extLst>
              <a:ext uri="{FF2B5EF4-FFF2-40B4-BE49-F238E27FC236}">
                <a16:creationId xmlns:a16="http://schemas.microsoft.com/office/drawing/2014/main" id="{8EAAA61A-A6AF-302E-6DBA-F8F1272EA172}"/>
              </a:ext>
            </a:extLst>
          </p:cNvPr>
          <p:cNvSpPr>
            <a:spLocks noChangeArrowheads="1"/>
          </p:cNvSpPr>
          <p:nvPr/>
        </p:nvSpPr>
        <p:spPr bwMode="auto">
          <a:xfrm>
            <a:off x="2904554" y="3585082"/>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1">
            <a:extLst>
              <a:ext uri="{FF2B5EF4-FFF2-40B4-BE49-F238E27FC236}">
                <a16:creationId xmlns:a16="http://schemas.microsoft.com/office/drawing/2014/main" id="{F5939A7C-A7BB-649B-3875-740DA32788BC}"/>
              </a:ext>
            </a:extLst>
          </p:cNvPr>
          <p:cNvSpPr>
            <a:spLocks noChangeArrowheads="1"/>
          </p:cNvSpPr>
          <p:nvPr/>
        </p:nvSpPr>
        <p:spPr bwMode="auto">
          <a:xfrm>
            <a:off x="3078381" y="3634464"/>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2">
            <a:extLst>
              <a:ext uri="{FF2B5EF4-FFF2-40B4-BE49-F238E27FC236}">
                <a16:creationId xmlns:a16="http://schemas.microsoft.com/office/drawing/2014/main" id="{F983A282-6C8C-6D24-D74F-5427D0AAAB16}"/>
              </a:ext>
            </a:extLst>
          </p:cNvPr>
          <p:cNvSpPr>
            <a:spLocks noChangeArrowheads="1"/>
          </p:cNvSpPr>
          <p:nvPr/>
        </p:nvSpPr>
        <p:spPr bwMode="auto">
          <a:xfrm>
            <a:off x="3214676" y="4191501"/>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3">
            <a:extLst>
              <a:ext uri="{FF2B5EF4-FFF2-40B4-BE49-F238E27FC236}">
                <a16:creationId xmlns:a16="http://schemas.microsoft.com/office/drawing/2014/main" id="{4D43BC49-9EAF-F74A-BCE8-A90D336A8B70}"/>
              </a:ext>
            </a:extLst>
          </p:cNvPr>
          <p:cNvSpPr>
            <a:spLocks noChangeArrowheads="1"/>
          </p:cNvSpPr>
          <p:nvPr/>
        </p:nvSpPr>
        <p:spPr bwMode="auto">
          <a:xfrm>
            <a:off x="3074430" y="2551995"/>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4">
            <a:extLst>
              <a:ext uri="{FF2B5EF4-FFF2-40B4-BE49-F238E27FC236}">
                <a16:creationId xmlns:a16="http://schemas.microsoft.com/office/drawing/2014/main" id="{C213567C-D556-18A4-E983-1C84A462E798}"/>
              </a:ext>
            </a:extLst>
          </p:cNvPr>
          <p:cNvSpPr>
            <a:spLocks noChangeArrowheads="1"/>
          </p:cNvSpPr>
          <p:nvPr/>
        </p:nvSpPr>
        <p:spPr bwMode="auto">
          <a:xfrm>
            <a:off x="3246281" y="3055699"/>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5">
            <a:extLst>
              <a:ext uri="{FF2B5EF4-FFF2-40B4-BE49-F238E27FC236}">
                <a16:creationId xmlns:a16="http://schemas.microsoft.com/office/drawing/2014/main" id="{E7AE8A42-8231-3B0F-596C-50DB9EDB741E}"/>
              </a:ext>
            </a:extLst>
          </p:cNvPr>
          <p:cNvSpPr>
            <a:spLocks noChangeArrowheads="1"/>
          </p:cNvSpPr>
          <p:nvPr/>
        </p:nvSpPr>
        <p:spPr bwMode="auto">
          <a:xfrm>
            <a:off x="3082331" y="2791008"/>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6">
            <a:extLst>
              <a:ext uri="{FF2B5EF4-FFF2-40B4-BE49-F238E27FC236}">
                <a16:creationId xmlns:a16="http://schemas.microsoft.com/office/drawing/2014/main" id="{090829C7-9B13-04DA-86CA-79F1E92EC2D4}"/>
              </a:ext>
            </a:extLst>
          </p:cNvPr>
          <p:cNvSpPr>
            <a:spLocks noChangeArrowheads="1"/>
          </p:cNvSpPr>
          <p:nvPr/>
        </p:nvSpPr>
        <p:spPr bwMode="auto">
          <a:xfrm>
            <a:off x="3479368" y="3225576"/>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Rectangle 17">
            <a:extLst>
              <a:ext uri="{FF2B5EF4-FFF2-40B4-BE49-F238E27FC236}">
                <a16:creationId xmlns:a16="http://schemas.microsoft.com/office/drawing/2014/main" id="{16FCA06D-C341-8DE1-6FB1-4D7A4E9FC758}"/>
              </a:ext>
            </a:extLst>
          </p:cNvPr>
          <p:cNvSpPr>
            <a:spLocks noChangeArrowheads="1"/>
          </p:cNvSpPr>
          <p:nvPr/>
        </p:nvSpPr>
        <p:spPr bwMode="auto">
          <a:xfrm>
            <a:off x="2205294" y="2731749"/>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18">
            <a:extLst>
              <a:ext uri="{FF2B5EF4-FFF2-40B4-BE49-F238E27FC236}">
                <a16:creationId xmlns:a16="http://schemas.microsoft.com/office/drawing/2014/main" id="{48B5FEB1-705F-84DD-5F3D-4E903D02E9A1}"/>
              </a:ext>
            </a:extLst>
          </p:cNvPr>
          <p:cNvSpPr>
            <a:spLocks noChangeArrowheads="1"/>
          </p:cNvSpPr>
          <p:nvPr/>
        </p:nvSpPr>
        <p:spPr bwMode="auto">
          <a:xfrm>
            <a:off x="2185541" y="3756933"/>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9">
            <a:extLst>
              <a:ext uri="{FF2B5EF4-FFF2-40B4-BE49-F238E27FC236}">
                <a16:creationId xmlns:a16="http://schemas.microsoft.com/office/drawing/2014/main" id="{B1149C45-1446-6FAA-CCC9-AFF4A48623D6}"/>
              </a:ext>
            </a:extLst>
          </p:cNvPr>
          <p:cNvSpPr>
            <a:spLocks noChangeArrowheads="1"/>
          </p:cNvSpPr>
          <p:nvPr/>
        </p:nvSpPr>
        <p:spPr bwMode="auto">
          <a:xfrm>
            <a:off x="2809739" y="4712983"/>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id="{FC738A14-20AC-9B8F-EBC6-8974D483D5F9}"/>
              </a:ext>
            </a:extLst>
          </p:cNvPr>
          <p:cNvSpPr>
            <a:spLocks noChangeArrowheads="1"/>
          </p:cNvSpPr>
          <p:nvPr/>
        </p:nvSpPr>
        <p:spPr bwMode="auto">
          <a:xfrm>
            <a:off x="3817146" y="4711008"/>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1">
            <a:extLst>
              <a:ext uri="{FF2B5EF4-FFF2-40B4-BE49-F238E27FC236}">
                <a16:creationId xmlns:a16="http://schemas.microsoft.com/office/drawing/2014/main" id="{AA377B85-8096-AEFB-D85A-4C89173C30FC}"/>
              </a:ext>
            </a:extLst>
          </p:cNvPr>
          <p:cNvSpPr>
            <a:spLocks noChangeArrowheads="1"/>
          </p:cNvSpPr>
          <p:nvPr/>
        </p:nvSpPr>
        <p:spPr bwMode="auto">
          <a:xfrm>
            <a:off x="4773196" y="4167797"/>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2">
            <a:extLst>
              <a:ext uri="{FF2B5EF4-FFF2-40B4-BE49-F238E27FC236}">
                <a16:creationId xmlns:a16="http://schemas.microsoft.com/office/drawing/2014/main" id="{3BEC6700-41D5-9597-9E03-24E0A17B0D27}"/>
              </a:ext>
            </a:extLst>
          </p:cNvPr>
          <p:cNvSpPr>
            <a:spLocks noChangeArrowheads="1"/>
          </p:cNvSpPr>
          <p:nvPr/>
        </p:nvSpPr>
        <p:spPr bwMode="auto">
          <a:xfrm>
            <a:off x="4788998" y="3067551"/>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3">
            <a:extLst>
              <a:ext uri="{FF2B5EF4-FFF2-40B4-BE49-F238E27FC236}">
                <a16:creationId xmlns:a16="http://schemas.microsoft.com/office/drawing/2014/main" id="{F18825B2-2AC7-26D0-303D-9C41CE9EC621}"/>
              </a:ext>
            </a:extLst>
          </p:cNvPr>
          <p:cNvSpPr>
            <a:spLocks noChangeArrowheads="1"/>
          </p:cNvSpPr>
          <p:nvPr/>
        </p:nvSpPr>
        <p:spPr bwMode="auto">
          <a:xfrm>
            <a:off x="4107516" y="2194465"/>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4">
            <a:extLst>
              <a:ext uri="{FF2B5EF4-FFF2-40B4-BE49-F238E27FC236}">
                <a16:creationId xmlns:a16="http://schemas.microsoft.com/office/drawing/2014/main" id="{2E8F3350-5E84-0AC1-A730-0B386C68D59D}"/>
              </a:ext>
            </a:extLst>
          </p:cNvPr>
          <p:cNvSpPr>
            <a:spLocks noChangeArrowheads="1"/>
          </p:cNvSpPr>
          <p:nvPr/>
        </p:nvSpPr>
        <p:spPr bwMode="auto">
          <a:xfrm>
            <a:off x="3461591" y="2192489"/>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5">
            <a:extLst>
              <a:ext uri="{FF2B5EF4-FFF2-40B4-BE49-F238E27FC236}">
                <a16:creationId xmlns:a16="http://schemas.microsoft.com/office/drawing/2014/main" id="{89915AEE-ED21-F3C4-F6D9-814F300A6229}"/>
              </a:ext>
            </a:extLst>
          </p:cNvPr>
          <p:cNvSpPr>
            <a:spLocks noChangeArrowheads="1"/>
          </p:cNvSpPr>
          <p:nvPr/>
        </p:nvSpPr>
        <p:spPr bwMode="auto">
          <a:xfrm>
            <a:off x="2831467" y="2174711"/>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Text Box 27">
            <a:extLst>
              <a:ext uri="{FF2B5EF4-FFF2-40B4-BE49-F238E27FC236}">
                <a16:creationId xmlns:a16="http://schemas.microsoft.com/office/drawing/2014/main" id="{45369E19-6C3B-392F-ED80-CEC4DE7DEE5D}"/>
              </a:ext>
            </a:extLst>
          </p:cNvPr>
          <p:cNvSpPr txBox="1">
            <a:spLocks noChangeArrowheads="1"/>
          </p:cNvSpPr>
          <p:nvPr/>
        </p:nvSpPr>
        <p:spPr bwMode="auto">
          <a:xfrm>
            <a:off x="1057949" y="5104094"/>
            <a:ext cx="3438743" cy="923330"/>
          </a:xfrm>
          <a:prstGeom prst="rect">
            <a:avLst/>
          </a:prstGeom>
          <a:noFill/>
          <a:ln w="12700">
            <a:noFill/>
            <a:miter lim="800000"/>
            <a:headEnd/>
            <a:tailEnd/>
          </a:ln>
          <a:effectLst/>
        </p:spPr>
        <p:txBody>
          <a:bodyPr wrap="square">
            <a:prstTxWarp prst="textNoShape">
              <a:avLst/>
            </a:prstTxWarp>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How do we know which</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gates to put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left </a:t>
            </a:r>
            <a:r>
              <a:rPr kumimoji="0" lang="en-US" sz="1800" u="none" strike="noStrike" kern="0" cap="none" spc="0" normalizeH="0" baseline="0" noProof="0" dirty="0" err="1">
                <a:ln>
                  <a:noFill/>
                </a:ln>
                <a:effectLst/>
                <a:uLnTx/>
                <a:uFillTx/>
                <a:latin typeface="Arial" panose="020B0604020202020204" pitchFamily="34" charset="0"/>
                <a:cs typeface="Arial" panose="020B0604020202020204" pitchFamily="34" charset="0"/>
              </a:rPr>
              <a:t>vs</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 right</a:t>
            </a:r>
            <a:b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if this is </a:t>
            </a:r>
            <a:r>
              <a:rPr lang="en-US" sz="1800" kern="0" dirty="0">
                <a:solidFill>
                  <a:sysClr val="windowText" lastClr="000000"/>
                </a:solidFill>
                <a:latin typeface="Arial" panose="020B0604020202020204" pitchFamily="34" charset="0"/>
                <a:cs typeface="Arial" panose="020B0604020202020204" pitchFamily="34" charset="0"/>
              </a:rPr>
              <a:t>initial </a:t>
            </a:r>
            <a:r>
              <a:rPr lang="en-US" sz="1800" b="1" kern="0" dirty="0">
                <a:solidFill>
                  <a:sysClr val="windowText" lastClr="000000"/>
                </a:solidFill>
                <a:latin typeface="Arial" panose="020B0604020202020204" pitchFamily="34" charset="0"/>
                <a:cs typeface="Arial" panose="020B0604020202020204" pitchFamily="34" charset="0"/>
              </a:rPr>
              <a:t>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
            </a:r>
          </a:p>
        </p:txBody>
      </p:sp>
      <p:sp>
        <p:nvSpPr>
          <p:cNvPr id="27" name="Line 31">
            <a:extLst>
              <a:ext uri="{FF2B5EF4-FFF2-40B4-BE49-F238E27FC236}">
                <a16:creationId xmlns:a16="http://schemas.microsoft.com/office/drawing/2014/main" id="{2E004D48-924C-F9C6-5DF0-CF7CFDA1A4F4}"/>
              </a:ext>
            </a:extLst>
          </p:cNvPr>
          <p:cNvSpPr>
            <a:spLocks noChangeShapeType="1"/>
          </p:cNvSpPr>
          <p:nvPr/>
        </p:nvSpPr>
        <p:spPr bwMode="auto">
          <a:xfrm flipV="1">
            <a:off x="2132207" y="4260638"/>
            <a:ext cx="450370" cy="875061"/>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Oval 43">
            <a:extLst>
              <a:ext uri="{FF2B5EF4-FFF2-40B4-BE49-F238E27FC236}">
                <a16:creationId xmlns:a16="http://schemas.microsoft.com/office/drawing/2014/main" id="{69FFB1A0-95DA-83FA-7D04-3E11CD22532F}"/>
              </a:ext>
            </a:extLst>
          </p:cNvPr>
          <p:cNvSpPr>
            <a:spLocks noChangeArrowheads="1"/>
          </p:cNvSpPr>
          <p:nvPr/>
        </p:nvSpPr>
        <p:spPr bwMode="auto">
          <a:xfrm>
            <a:off x="3510973" y="2810761"/>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309E8FAB-6974-2EFC-0E8C-E5A5976C82C0}"/>
              </a:ext>
            </a:extLst>
          </p:cNvPr>
          <p:cNvGrpSpPr/>
          <p:nvPr/>
        </p:nvGrpSpPr>
        <p:grpSpPr>
          <a:xfrm>
            <a:off x="5766685" y="2158909"/>
            <a:ext cx="5587115" cy="3868514"/>
            <a:chOff x="3983112" y="1335088"/>
            <a:chExt cx="4490207" cy="3109016"/>
          </a:xfrm>
        </p:grpSpPr>
        <p:sp>
          <p:nvSpPr>
            <p:cNvPr id="30" name="AutoShape 26">
              <a:extLst>
                <a:ext uri="{FF2B5EF4-FFF2-40B4-BE49-F238E27FC236}">
                  <a16:creationId xmlns:a16="http://schemas.microsoft.com/office/drawing/2014/main" id="{9E98F79A-8176-6A7C-7D89-358E5B65AF70}"/>
                </a:ext>
              </a:extLst>
            </p:cNvPr>
            <p:cNvSpPr>
              <a:spLocks noChangeArrowheads="1"/>
            </p:cNvSpPr>
            <p:nvPr/>
          </p:nvSpPr>
          <p:spPr bwMode="auto">
            <a:xfrm>
              <a:off x="3983112" y="1610001"/>
              <a:ext cx="559705" cy="614796"/>
            </a:xfrm>
            <a:prstGeom prst="rightArrow">
              <a:avLst>
                <a:gd name="adj1" fmla="val 50000"/>
                <a:gd name="adj2" fmla="val 37606"/>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Text Box 28">
              <a:extLst>
                <a:ext uri="{FF2B5EF4-FFF2-40B4-BE49-F238E27FC236}">
                  <a16:creationId xmlns:a16="http://schemas.microsoft.com/office/drawing/2014/main" id="{B8983540-BBB3-1139-EEB7-DDD4F5587582}"/>
                </a:ext>
              </a:extLst>
            </p:cNvPr>
            <p:cNvSpPr txBox="1">
              <a:spLocks noChangeArrowheads="1"/>
            </p:cNvSpPr>
            <p:nvPr/>
          </p:nvSpPr>
          <p:spPr bwMode="auto">
            <a:xfrm>
              <a:off x="4666976" y="3702050"/>
              <a:ext cx="3806343" cy="742054"/>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We partition region at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exact</a:t>
              </a:r>
              <a:r>
                <a:rPr kumimoji="0" lang="en-US" sz="1800" u="none" strike="noStrike" kern="0" cap="none" spc="0" normalizeH="0" noProof="0" dirty="0">
                  <a:ln>
                    <a:noFill/>
                  </a:ln>
                  <a:effectLst/>
                  <a:uLnTx/>
                  <a:uFillTx/>
                  <a:latin typeface="Arial" panose="020B0604020202020204" pitchFamily="34" charset="0"/>
                  <a:cs typeface="Arial" panose="020B0604020202020204" pitchFamily="34" charset="0"/>
                </a:rPr>
                <a:t> center</a:t>
              </a:r>
              <a:r>
                <a:rPr kumimoji="0" lang="en-US" sz="18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How do we reformulate a new </a:t>
              </a:r>
              <a:r>
                <a:rPr kumimoji="0" lang="en-US" sz="18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to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re-do</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the</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gates on each side?</a:t>
              </a:r>
            </a:p>
          </p:txBody>
        </p:sp>
        <p:sp>
          <p:nvSpPr>
            <p:cNvPr id="32" name="Line 29">
              <a:extLst>
                <a:ext uri="{FF2B5EF4-FFF2-40B4-BE49-F238E27FC236}">
                  <a16:creationId xmlns:a16="http://schemas.microsoft.com/office/drawing/2014/main" id="{6CB55198-3743-6E25-8287-793662D66046}"/>
                </a:ext>
              </a:extLst>
            </p:cNvPr>
            <p:cNvSpPr>
              <a:spLocks noChangeShapeType="1"/>
            </p:cNvSpPr>
            <p:nvPr/>
          </p:nvSpPr>
          <p:spPr bwMode="auto">
            <a:xfrm>
              <a:off x="6369198" y="1435100"/>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Line 30">
              <a:extLst>
                <a:ext uri="{FF2B5EF4-FFF2-40B4-BE49-F238E27FC236}">
                  <a16:creationId xmlns:a16="http://schemas.microsoft.com/office/drawing/2014/main" id="{F0A604E1-F330-EF5D-DAFD-1362A8D6E3E5}"/>
                </a:ext>
              </a:extLst>
            </p:cNvPr>
            <p:cNvSpPr>
              <a:spLocks noChangeShapeType="1"/>
            </p:cNvSpPr>
            <p:nvPr/>
          </p:nvSpPr>
          <p:spPr bwMode="auto">
            <a:xfrm flipV="1">
              <a:off x="6356303" y="3455988"/>
              <a:ext cx="38295" cy="30281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32">
              <a:extLst>
                <a:ext uri="{FF2B5EF4-FFF2-40B4-BE49-F238E27FC236}">
                  <a16:creationId xmlns:a16="http://schemas.microsoft.com/office/drawing/2014/main" id="{6191A22E-122C-2F28-1E54-9791E4889ACE}"/>
                </a:ext>
              </a:extLst>
            </p:cNvPr>
            <p:cNvSpPr>
              <a:spLocks noChangeArrowheads="1"/>
            </p:cNvSpPr>
            <p:nvPr/>
          </p:nvSpPr>
          <p:spPr bwMode="auto">
            <a:xfrm>
              <a:off x="5311923" y="1431925"/>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Rectangle 33">
              <a:extLst>
                <a:ext uri="{FF2B5EF4-FFF2-40B4-BE49-F238E27FC236}">
                  <a16:creationId xmlns:a16="http://schemas.microsoft.com/office/drawing/2014/main" id="{E13E10BE-7084-5BE1-FEB1-CBF1403D8ABF}"/>
                </a:ext>
              </a:extLst>
            </p:cNvPr>
            <p:cNvSpPr>
              <a:spLocks noChangeArrowheads="1"/>
            </p:cNvSpPr>
            <p:nvPr/>
          </p:nvSpPr>
          <p:spPr bwMode="auto">
            <a:xfrm>
              <a:off x="5229373" y="17827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Rectangle 34">
              <a:extLst>
                <a:ext uri="{FF2B5EF4-FFF2-40B4-BE49-F238E27FC236}">
                  <a16:creationId xmlns:a16="http://schemas.microsoft.com/office/drawing/2014/main" id="{678D8209-910A-FF25-5CC9-AA50192B53D6}"/>
                </a:ext>
              </a:extLst>
            </p:cNvPr>
            <p:cNvSpPr>
              <a:spLocks noChangeArrowheads="1"/>
            </p:cNvSpPr>
            <p:nvPr/>
          </p:nvSpPr>
          <p:spPr bwMode="auto">
            <a:xfrm>
              <a:off x="5213498" y="2606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Rectangle 35">
              <a:extLst>
                <a:ext uri="{FF2B5EF4-FFF2-40B4-BE49-F238E27FC236}">
                  <a16:creationId xmlns:a16="http://schemas.microsoft.com/office/drawing/2014/main" id="{8549ABA0-52AC-FA20-3CF9-09B1F4A2EE41}"/>
                </a:ext>
              </a:extLst>
            </p:cNvPr>
            <p:cNvSpPr>
              <a:spLocks noChangeArrowheads="1"/>
            </p:cNvSpPr>
            <p:nvPr/>
          </p:nvSpPr>
          <p:spPr bwMode="auto">
            <a:xfrm>
              <a:off x="5715148" y="33750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36">
              <a:extLst>
                <a:ext uri="{FF2B5EF4-FFF2-40B4-BE49-F238E27FC236}">
                  <a16:creationId xmlns:a16="http://schemas.microsoft.com/office/drawing/2014/main" id="{C9602FC1-E6E9-AC9D-C074-C6776665752B}"/>
                </a:ext>
              </a:extLst>
            </p:cNvPr>
            <p:cNvSpPr>
              <a:spLocks noChangeArrowheads="1"/>
            </p:cNvSpPr>
            <p:nvPr/>
          </p:nvSpPr>
          <p:spPr bwMode="auto">
            <a:xfrm>
              <a:off x="6524773" y="33734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7">
              <a:extLst>
                <a:ext uri="{FF2B5EF4-FFF2-40B4-BE49-F238E27FC236}">
                  <a16:creationId xmlns:a16="http://schemas.microsoft.com/office/drawing/2014/main" id="{8F0EC580-9963-3A7D-6BB9-2D1E68F87500}"/>
                </a:ext>
              </a:extLst>
            </p:cNvPr>
            <p:cNvSpPr>
              <a:spLocks noChangeArrowheads="1"/>
            </p:cNvSpPr>
            <p:nvPr/>
          </p:nvSpPr>
          <p:spPr bwMode="auto">
            <a:xfrm>
              <a:off x="7293123" y="29368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Rectangle 38">
              <a:extLst>
                <a:ext uri="{FF2B5EF4-FFF2-40B4-BE49-F238E27FC236}">
                  <a16:creationId xmlns:a16="http://schemas.microsoft.com/office/drawing/2014/main" id="{B113A815-A6C2-A67E-E917-062F23A196BE}"/>
                </a:ext>
              </a:extLst>
            </p:cNvPr>
            <p:cNvSpPr>
              <a:spLocks noChangeArrowheads="1"/>
            </p:cNvSpPr>
            <p:nvPr/>
          </p:nvSpPr>
          <p:spPr bwMode="auto">
            <a:xfrm>
              <a:off x="7305823" y="20526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39">
              <a:extLst>
                <a:ext uri="{FF2B5EF4-FFF2-40B4-BE49-F238E27FC236}">
                  <a16:creationId xmlns:a16="http://schemas.microsoft.com/office/drawing/2014/main" id="{FE44B52A-E2FD-3F3D-4B94-EFDD0C1164F0}"/>
                </a:ext>
              </a:extLst>
            </p:cNvPr>
            <p:cNvSpPr>
              <a:spLocks noChangeArrowheads="1"/>
            </p:cNvSpPr>
            <p:nvPr/>
          </p:nvSpPr>
          <p:spPr bwMode="auto">
            <a:xfrm>
              <a:off x="6758135" y="13509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Rectangle 40">
              <a:extLst>
                <a:ext uri="{FF2B5EF4-FFF2-40B4-BE49-F238E27FC236}">
                  <a16:creationId xmlns:a16="http://schemas.microsoft.com/office/drawing/2014/main" id="{221A6391-29AD-CD9A-E94F-B6D2CCC6218D}"/>
                </a:ext>
              </a:extLst>
            </p:cNvPr>
            <p:cNvSpPr>
              <a:spLocks noChangeArrowheads="1"/>
            </p:cNvSpPr>
            <p:nvPr/>
          </p:nvSpPr>
          <p:spPr bwMode="auto">
            <a:xfrm>
              <a:off x="6239023" y="13493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Rectangle 41">
              <a:extLst>
                <a:ext uri="{FF2B5EF4-FFF2-40B4-BE49-F238E27FC236}">
                  <a16:creationId xmlns:a16="http://schemas.microsoft.com/office/drawing/2014/main" id="{50E687DE-C6BC-7F0C-4474-15E2361E7D3F}"/>
                </a:ext>
              </a:extLst>
            </p:cNvPr>
            <p:cNvSpPr>
              <a:spLocks noChangeArrowheads="1"/>
            </p:cNvSpPr>
            <p:nvPr/>
          </p:nvSpPr>
          <p:spPr bwMode="auto">
            <a:xfrm>
              <a:off x="5732610" y="13350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Oval 44">
              <a:extLst>
                <a:ext uri="{FF2B5EF4-FFF2-40B4-BE49-F238E27FC236}">
                  <a16:creationId xmlns:a16="http://schemas.microsoft.com/office/drawing/2014/main" id="{D21164DB-F533-48C4-901F-2B32E778244C}"/>
                </a:ext>
              </a:extLst>
            </p:cNvPr>
            <p:cNvSpPr>
              <a:spLocks noChangeArrowheads="1"/>
            </p:cNvSpPr>
            <p:nvPr/>
          </p:nvSpPr>
          <p:spPr bwMode="auto">
            <a:xfrm>
              <a:off x="5467498" y="1751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5">
              <a:extLst>
                <a:ext uri="{FF2B5EF4-FFF2-40B4-BE49-F238E27FC236}">
                  <a16:creationId xmlns:a16="http://schemas.microsoft.com/office/drawing/2014/main" id="{74779F3D-6C37-414A-C4D5-216C149617ED}"/>
                </a:ext>
              </a:extLst>
            </p:cNvPr>
            <p:cNvSpPr>
              <a:spLocks noChangeArrowheads="1"/>
            </p:cNvSpPr>
            <p:nvPr/>
          </p:nvSpPr>
          <p:spPr bwMode="auto">
            <a:xfrm>
              <a:off x="5605610" y="21558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6">
              <a:extLst>
                <a:ext uri="{FF2B5EF4-FFF2-40B4-BE49-F238E27FC236}">
                  <a16:creationId xmlns:a16="http://schemas.microsoft.com/office/drawing/2014/main" id="{C1408903-E8CA-CF39-C937-171CD52E66E6}"/>
                </a:ext>
              </a:extLst>
            </p:cNvPr>
            <p:cNvSpPr>
              <a:spLocks noChangeArrowheads="1"/>
            </p:cNvSpPr>
            <p:nvPr/>
          </p:nvSpPr>
          <p:spPr bwMode="auto">
            <a:xfrm>
              <a:off x="5532585" y="28114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7">
              <a:extLst>
                <a:ext uri="{FF2B5EF4-FFF2-40B4-BE49-F238E27FC236}">
                  <a16:creationId xmlns:a16="http://schemas.microsoft.com/office/drawing/2014/main" id="{099FA6A7-858B-9254-6913-CCB052F148D8}"/>
                </a:ext>
              </a:extLst>
            </p:cNvPr>
            <p:cNvSpPr>
              <a:spLocks noChangeArrowheads="1"/>
            </p:cNvSpPr>
            <p:nvPr/>
          </p:nvSpPr>
          <p:spPr bwMode="auto">
            <a:xfrm>
              <a:off x="5880248" y="22066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8">
              <a:extLst>
                <a:ext uri="{FF2B5EF4-FFF2-40B4-BE49-F238E27FC236}">
                  <a16:creationId xmlns:a16="http://schemas.microsoft.com/office/drawing/2014/main" id="{12D15F66-7AE9-5530-800B-7D4464E3BB44}"/>
                </a:ext>
              </a:extLst>
            </p:cNvPr>
            <p:cNvSpPr>
              <a:spLocks noChangeArrowheads="1"/>
            </p:cNvSpPr>
            <p:nvPr/>
          </p:nvSpPr>
          <p:spPr bwMode="auto">
            <a:xfrm>
              <a:off x="5991373" y="30607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49">
              <a:extLst>
                <a:ext uri="{FF2B5EF4-FFF2-40B4-BE49-F238E27FC236}">
                  <a16:creationId xmlns:a16="http://schemas.microsoft.com/office/drawing/2014/main" id="{F8557916-02CA-FED4-6943-8B816CC8B062}"/>
                </a:ext>
              </a:extLst>
            </p:cNvPr>
            <p:cNvSpPr>
              <a:spLocks noChangeArrowheads="1"/>
            </p:cNvSpPr>
            <p:nvPr/>
          </p:nvSpPr>
          <p:spPr bwMode="auto">
            <a:xfrm>
              <a:off x="5764360" y="2493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50">
              <a:extLst>
                <a:ext uri="{FF2B5EF4-FFF2-40B4-BE49-F238E27FC236}">
                  <a16:creationId xmlns:a16="http://schemas.microsoft.com/office/drawing/2014/main" id="{2465DF75-5E18-AB92-E724-6CA3DCFC538A}"/>
                </a:ext>
              </a:extLst>
            </p:cNvPr>
            <p:cNvSpPr>
              <a:spLocks noChangeArrowheads="1"/>
            </p:cNvSpPr>
            <p:nvPr/>
          </p:nvSpPr>
          <p:spPr bwMode="auto">
            <a:xfrm>
              <a:off x="5904060" y="25336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51">
              <a:extLst>
                <a:ext uri="{FF2B5EF4-FFF2-40B4-BE49-F238E27FC236}">
                  <a16:creationId xmlns:a16="http://schemas.microsoft.com/office/drawing/2014/main" id="{FCF57108-2CE8-0F81-C982-47D50BEAECA3}"/>
                </a:ext>
              </a:extLst>
            </p:cNvPr>
            <p:cNvSpPr>
              <a:spLocks noChangeArrowheads="1"/>
            </p:cNvSpPr>
            <p:nvPr/>
          </p:nvSpPr>
          <p:spPr bwMode="auto">
            <a:xfrm>
              <a:off x="6013598" y="2981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52">
              <a:extLst>
                <a:ext uri="{FF2B5EF4-FFF2-40B4-BE49-F238E27FC236}">
                  <a16:creationId xmlns:a16="http://schemas.microsoft.com/office/drawing/2014/main" id="{11A5B0F3-86B4-BD9B-0A88-E7952FBA6D6A}"/>
                </a:ext>
              </a:extLst>
            </p:cNvPr>
            <p:cNvSpPr>
              <a:spLocks noChangeArrowheads="1"/>
            </p:cNvSpPr>
            <p:nvPr/>
          </p:nvSpPr>
          <p:spPr bwMode="auto">
            <a:xfrm>
              <a:off x="5900885" y="16637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53">
              <a:extLst>
                <a:ext uri="{FF2B5EF4-FFF2-40B4-BE49-F238E27FC236}">
                  <a16:creationId xmlns:a16="http://schemas.microsoft.com/office/drawing/2014/main" id="{CFA61958-6436-9902-4EA6-D899C942E348}"/>
                </a:ext>
              </a:extLst>
            </p:cNvPr>
            <p:cNvSpPr>
              <a:spLocks noChangeArrowheads="1"/>
            </p:cNvSpPr>
            <p:nvPr/>
          </p:nvSpPr>
          <p:spPr bwMode="auto">
            <a:xfrm>
              <a:off x="6038998" y="20685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54">
              <a:extLst>
                <a:ext uri="{FF2B5EF4-FFF2-40B4-BE49-F238E27FC236}">
                  <a16:creationId xmlns:a16="http://schemas.microsoft.com/office/drawing/2014/main" id="{29894A83-E9DA-08C4-1E06-647C761363D1}"/>
                </a:ext>
              </a:extLst>
            </p:cNvPr>
            <p:cNvSpPr>
              <a:spLocks noChangeArrowheads="1"/>
            </p:cNvSpPr>
            <p:nvPr/>
          </p:nvSpPr>
          <p:spPr bwMode="auto">
            <a:xfrm>
              <a:off x="5907235" y="18557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5">
              <a:extLst>
                <a:ext uri="{FF2B5EF4-FFF2-40B4-BE49-F238E27FC236}">
                  <a16:creationId xmlns:a16="http://schemas.microsoft.com/office/drawing/2014/main" id="{297D2748-9F0B-CA52-E6B7-1338DC4EBE48}"/>
                </a:ext>
              </a:extLst>
            </p:cNvPr>
            <p:cNvSpPr>
              <a:spLocks noChangeArrowheads="1"/>
            </p:cNvSpPr>
            <p:nvPr/>
          </p:nvSpPr>
          <p:spPr bwMode="auto">
            <a:xfrm>
              <a:off x="6226323" y="22050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6">
              <a:extLst>
                <a:ext uri="{FF2B5EF4-FFF2-40B4-BE49-F238E27FC236}">
                  <a16:creationId xmlns:a16="http://schemas.microsoft.com/office/drawing/2014/main" id="{5ABF3998-6D10-11DB-4C10-13EA8657B1D5}"/>
                </a:ext>
              </a:extLst>
            </p:cNvPr>
            <p:cNvSpPr>
              <a:spLocks noChangeArrowheads="1"/>
            </p:cNvSpPr>
            <p:nvPr/>
          </p:nvSpPr>
          <p:spPr bwMode="auto">
            <a:xfrm>
              <a:off x="6251723" y="18716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pic>
        <p:nvPicPr>
          <p:cNvPr id="57" name="Picture 5" descr="adaptec1_level0-QP">
            <a:extLst>
              <a:ext uri="{FF2B5EF4-FFF2-40B4-BE49-F238E27FC236}">
                <a16:creationId xmlns:a16="http://schemas.microsoft.com/office/drawing/2014/main" id="{E7DC0EBF-E543-90C8-2609-DE83D0611CDB}"/>
              </a:ext>
            </a:extLst>
          </p:cNvPr>
          <p:cNvPicPr>
            <a:picLocks noChangeAspect="1" noChangeArrowheads="1"/>
          </p:cNvPicPr>
          <p:nvPr/>
        </p:nvPicPr>
        <p:blipFill>
          <a:blip r:embed="rId3"/>
          <a:srcRect r="11908" b="12033"/>
          <a:stretch>
            <a:fillRect/>
          </a:stretch>
        </p:blipFill>
        <p:spPr bwMode="auto">
          <a:xfrm>
            <a:off x="4703494" y="4971090"/>
            <a:ext cx="1333816" cy="1321087"/>
          </a:xfrm>
          <a:prstGeom prst="rect">
            <a:avLst/>
          </a:prstGeom>
          <a:noFill/>
        </p:spPr>
      </p:pic>
    </p:spTree>
    <p:extLst>
      <p:ext uri="{BB962C8B-B14F-4D97-AF65-F5344CB8AC3E}">
        <p14:creationId xmlns:p14="http://schemas.microsoft.com/office/powerpoint/2010/main" val="40709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F178-1954-06A6-D021-27A4AE1D2A00}"/>
              </a:ext>
            </a:extLst>
          </p:cNvPr>
          <p:cNvSpPr>
            <a:spLocks noGrp="1"/>
          </p:cNvSpPr>
          <p:nvPr>
            <p:ph type="title"/>
          </p:nvPr>
        </p:nvSpPr>
        <p:spPr/>
        <p:txBody>
          <a:bodyPr/>
          <a:lstStyle/>
          <a:p>
            <a:r>
              <a:rPr lang="en-US" dirty="0"/>
              <a:t>Recap: Analytical Placer</a:t>
            </a:r>
          </a:p>
        </p:txBody>
      </p:sp>
      <p:sp>
        <p:nvSpPr>
          <p:cNvPr id="3" name="Content Placeholder 2">
            <a:extLst>
              <a:ext uri="{FF2B5EF4-FFF2-40B4-BE49-F238E27FC236}">
                <a16:creationId xmlns:a16="http://schemas.microsoft.com/office/drawing/2014/main" id="{D6455D1A-E03C-EA2F-6BBF-E3AD36948659}"/>
              </a:ext>
            </a:extLst>
          </p:cNvPr>
          <p:cNvSpPr>
            <a:spLocks noGrp="1"/>
          </p:cNvSpPr>
          <p:nvPr>
            <p:ph idx="1"/>
          </p:nvPr>
        </p:nvSpPr>
        <p:spPr/>
        <p:txBody>
          <a:bodyPr>
            <a:normAutofit/>
          </a:bodyPr>
          <a:lstStyle/>
          <a:p>
            <a:r>
              <a:rPr lang="en-US" b="1" dirty="0"/>
              <a:t>Write an </a:t>
            </a:r>
            <a:r>
              <a:rPr lang="en-US" b="1" i="1" dirty="0">
                <a:solidFill>
                  <a:srgbClr val="FF0000"/>
                </a:solidFill>
              </a:rPr>
              <a:t>equation</a:t>
            </a:r>
            <a:r>
              <a:rPr lang="en-US" b="1" i="1" dirty="0">
                <a:solidFill>
                  <a:schemeClr val="accent1"/>
                </a:solidFill>
              </a:rPr>
              <a:t> </a:t>
            </a:r>
            <a:r>
              <a:rPr lang="en-US" b="1" dirty="0"/>
              <a:t>whose </a:t>
            </a:r>
            <a:r>
              <a:rPr lang="en-US" b="1" i="1" dirty="0">
                <a:solidFill>
                  <a:srgbClr val="FF0000"/>
                </a:solidFill>
              </a:rPr>
              <a:t>minimum</a:t>
            </a:r>
            <a:r>
              <a:rPr lang="en-US" b="1" i="1" dirty="0">
                <a:solidFill>
                  <a:schemeClr val="accent1"/>
                </a:solidFill>
              </a:rPr>
              <a:t> </a:t>
            </a:r>
            <a:r>
              <a:rPr lang="en-US" b="1" dirty="0"/>
              <a:t>is the placement</a:t>
            </a:r>
          </a:p>
          <a:p>
            <a:pPr lvl="1"/>
            <a:r>
              <a:rPr lang="en-US" dirty="0"/>
              <a:t>If you have a million gates, need a million </a:t>
            </a:r>
            <a:r>
              <a:rPr lang="en-US" b="1" dirty="0">
                <a:solidFill>
                  <a:srgbClr val="0B4B8E"/>
                </a:solidFill>
              </a:rPr>
              <a:t>(xi, </a:t>
            </a:r>
            <a:r>
              <a:rPr lang="en-US" b="1" dirty="0" err="1">
                <a:solidFill>
                  <a:srgbClr val="0B4B8E"/>
                </a:solidFill>
              </a:rPr>
              <a:t>yi</a:t>
            </a:r>
            <a:r>
              <a:rPr lang="en-US" b="1" dirty="0">
                <a:solidFill>
                  <a:srgbClr val="0B4B8E"/>
                </a:solidFill>
              </a:rPr>
              <a:t>)</a:t>
            </a:r>
            <a:r>
              <a:rPr lang="en-US" b="1" dirty="0">
                <a:solidFill>
                  <a:schemeClr val="accent2"/>
                </a:solidFill>
              </a:rPr>
              <a:t> </a:t>
            </a:r>
            <a:r>
              <a:rPr lang="en-US" dirty="0"/>
              <a:t>values as result</a:t>
            </a:r>
          </a:p>
          <a:p>
            <a:pPr lvl="1"/>
            <a:r>
              <a:rPr lang="en-US" dirty="0"/>
              <a:t>Formulate an appropriate </a:t>
            </a:r>
            <a:r>
              <a:rPr lang="en-US" b="1" dirty="0">
                <a:solidFill>
                  <a:srgbClr val="0B4B8E"/>
                </a:solidFill>
              </a:rPr>
              <a:t>cost function</a:t>
            </a:r>
            <a:r>
              <a:rPr lang="en-US" dirty="0"/>
              <a:t> for all the gate-level </a:t>
            </a:r>
            <a:r>
              <a:rPr lang="en-US" b="1" dirty="0">
                <a:solidFill>
                  <a:srgbClr val="0B4B8E"/>
                </a:solidFill>
              </a:rPr>
              <a:t>(xi, </a:t>
            </a:r>
            <a:r>
              <a:rPr lang="en-US" b="1" dirty="0" err="1">
                <a:solidFill>
                  <a:srgbClr val="0B4B8E"/>
                </a:solidFill>
              </a:rPr>
              <a:t>yi</a:t>
            </a:r>
            <a:r>
              <a:rPr lang="en-US" b="1" dirty="0">
                <a:solidFill>
                  <a:srgbClr val="0B4B8E"/>
                </a:solidFill>
              </a:rPr>
              <a:t>)</a:t>
            </a:r>
            <a:r>
              <a:rPr lang="en-US" dirty="0"/>
              <a:t>:</a:t>
            </a:r>
            <a:br>
              <a:rPr lang="en-US" dirty="0"/>
            </a:br>
            <a:r>
              <a:rPr lang="en-US" dirty="0"/>
              <a:t>       </a:t>
            </a:r>
            <a:r>
              <a:rPr lang="en-US" b="1" dirty="0">
                <a:solidFill>
                  <a:srgbClr val="0B4B8E"/>
                </a:solidFill>
              </a:rPr>
              <a:t>F( 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 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endParaRPr lang="en-US" dirty="0">
              <a:solidFill>
                <a:srgbClr val="0B4B8E"/>
              </a:solidFill>
            </a:endParaRPr>
          </a:p>
          <a:p>
            <a:pPr lvl="1"/>
            <a:r>
              <a:rPr lang="en-US" dirty="0"/>
              <a:t>Solve analytically</a:t>
            </a:r>
            <a:r>
              <a:rPr lang="en-US" dirty="0">
                <a:solidFill>
                  <a:srgbClr val="800000"/>
                </a:solidFill>
              </a:rPr>
              <a:t> </a:t>
            </a:r>
            <a:r>
              <a:rPr lang="en-US" dirty="0"/>
              <a:t>for </a:t>
            </a:r>
            <a:r>
              <a:rPr lang="en-US" b="1" dirty="0">
                <a:solidFill>
                  <a:srgbClr val="0B4B8E"/>
                </a:solidFill>
              </a:rPr>
              <a:t>X*=(x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a:t>
            </a:r>
            <a:r>
              <a:rPr lang="en-US" dirty="0">
                <a:solidFill>
                  <a:srgbClr val="0B4B8E"/>
                </a:solidFill>
              </a:rPr>
              <a:t>, </a:t>
            </a:r>
            <a:r>
              <a:rPr lang="en-US" b="1" dirty="0">
                <a:solidFill>
                  <a:srgbClr val="0B4B8E"/>
                </a:solidFill>
              </a:rPr>
              <a:t>Y*=(y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r>
              <a:rPr lang="en-US" dirty="0"/>
              <a:t> to minimize</a:t>
            </a:r>
            <a:r>
              <a:rPr lang="en-US" dirty="0">
                <a:solidFill>
                  <a:srgbClr val="800000"/>
                </a:solidFill>
              </a:rPr>
              <a:t> </a:t>
            </a:r>
            <a:r>
              <a:rPr lang="en-US" b="1" dirty="0">
                <a:solidFill>
                  <a:srgbClr val="0B4B8E"/>
                </a:solidFill>
              </a:rPr>
              <a:t>F( )</a:t>
            </a:r>
            <a:endParaRPr lang="en-US" b="1" dirty="0">
              <a:solidFill>
                <a:srgbClr val="3333CC"/>
              </a:solidFill>
            </a:endParaRPr>
          </a:p>
          <a:p>
            <a:pPr lvl="1"/>
            <a:r>
              <a:rPr lang="en-US" dirty="0"/>
              <a:t>The resulting values of</a:t>
            </a:r>
            <a:r>
              <a:rPr lang="en-US" b="1" dirty="0">
                <a:solidFill>
                  <a:schemeClr val="accent2"/>
                </a:solidFill>
              </a:rPr>
              <a:t> </a:t>
            </a:r>
            <a:r>
              <a:rPr lang="en-US" b="1" dirty="0">
                <a:solidFill>
                  <a:srgbClr val="0B4B8E"/>
                </a:solidFill>
              </a:rPr>
              <a:t>X*, Y*</a:t>
            </a:r>
            <a:r>
              <a:rPr lang="en-US" dirty="0"/>
              <a:t> give you the placement of all 1M gates</a:t>
            </a:r>
          </a:p>
          <a:p>
            <a:r>
              <a:rPr lang="en-US" b="1" dirty="0"/>
              <a:t>This sounds sort of crazy… but it works </a:t>
            </a:r>
            <a:r>
              <a:rPr lang="en-US" b="1" dirty="0">
                <a:solidFill>
                  <a:srgbClr val="FF0000"/>
                </a:solidFill>
              </a:rPr>
              <a:t>great</a:t>
            </a:r>
          </a:p>
          <a:p>
            <a:pPr lvl="1"/>
            <a:r>
              <a:rPr lang="en-US" dirty="0"/>
              <a:t>All modern placers for big ASICs and SOCs are “analytical”</a:t>
            </a:r>
          </a:p>
          <a:p>
            <a:pPr lvl="1"/>
            <a:r>
              <a:rPr lang="en-US" dirty="0"/>
              <a:t>Big trick is write the wirelength</a:t>
            </a:r>
            <a:r>
              <a:rPr lang="en-US" dirty="0">
                <a:solidFill>
                  <a:srgbClr val="800000"/>
                </a:solidFill>
              </a:rPr>
              <a:t> </a:t>
            </a:r>
            <a:r>
              <a:rPr lang="en-US" dirty="0"/>
              <a:t>in mathematically “friendly” form we can optimize</a:t>
            </a:r>
          </a:p>
        </p:txBody>
      </p:sp>
    </p:spTree>
    <p:extLst>
      <p:ext uri="{BB962C8B-B14F-4D97-AF65-F5344CB8AC3E}">
        <p14:creationId xmlns:p14="http://schemas.microsoft.com/office/powerpoint/2010/main" val="291716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6A66-6F6B-47F9-CB9B-FD0F8623F56F}"/>
              </a:ext>
            </a:extLst>
          </p:cNvPr>
          <p:cNvSpPr>
            <a:spLocks noGrp="1"/>
          </p:cNvSpPr>
          <p:nvPr>
            <p:ph type="title"/>
          </p:nvPr>
        </p:nvSpPr>
        <p:spPr/>
        <p:txBody>
          <a:bodyPr/>
          <a:lstStyle/>
          <a:p>
            <a:r>
              <a:rPr lang="en-US" dirty="0"/>
              <a:t>Recursive Partitioning: How to Assign?</a:t>
            </a:r>
          </a:p>
        </p:txBody>
      </p:sp>
      <p:sp>
        <p:nvSpPr>
          <p:cNvPr id="3" name="Content Placeholder 2">
            <a:extLst>
              <a:ext uri="{FF2B5EF4-FFF2-40B4-BE49-F238E27FC236}">
                <a16:creationId xmlns:a16="http://schemas.microsoft.com/office/drawing/2014/main" id="{03999E2F-BD05-2D23-2491-FB2DE1B993FA}"/>
              </a:ext>
            </a:extLst>
          </p:cNvPr>
          <p:cNvSpPr>
            <a:spLocks noGrp="1"/>
          </p:cNvSpPr>
          <p:nvPr>
            <p:ph idx="1"/>
          </p:nvPr>
        </p:nvSpPr>
        <p:spPr/>
        <p:txBody>
          <a:bodyPr>
            <a:normAutofit/>
          </a:bodyPr>
          <a:lstStyle/>
          <a:p>
            <a:r>
              <a:rPr lang="en-US" sz="2400" dirty="0"/>
              <a:t>Sort placed gates on </a:t>
            </a:r>
            <a:r>
              <a:rPr lang="en-US" sz="2400" b="1" dirty="0">
                <a:solidFill>
                  <a:srgbClr val="0B4B8E"/>
                </a:solidFill>
              </a:rPr>
              <a:t>X</a:t>
            </a:r>
            <a:r>
              <a:rPr lang="en-US" sz="2400" dirty="0"/>
              <a:t> coordinate, then </a:t>
            </a:r>
            <a:r>
              <a:rPr lang="en-US" sz="2400" b="1" dirty="0">
                <a:solidFill>
                  <a:srgbClr val="0B4B8E"/>
                </a:solidFill>
              </a:rPr>
              <a:t>Y</a:t>
            </a:r>
            <a:r>
              <a:rPr lang="en-US" sz="2400" dirty="0"/>
              <a:t> (for horizontal cut – sort on </a:t>
            </a:r>
            <a:r>
              <a:rPr lang="en-US" sz="2400" b="1" dirty="0">
                <a:solidFill>
                  <a:srgbClr val="0B4B8E"/>
                </a:solidFill>
              </a:rPr>
              <a:t>Y</a:t>
            </a:r>
            <a:r>
              <a:rPr lang="en-US" sz="2400" dirty="0"/>
              <a:t> first, then </a:t>
            </a:r>
            <a:r>
              <a:rPr lang="en-US" sz="2400" b="1" dirty="0">
                <a:solidFill>
                  <a:srgbClr val="0B4B8E"/>
                </a:solidFill>
              </a:rPr>
              <a:t>X</a:t>
            </a:r>
            <a:r>
              <a:rPr lang="en-US" sz="2400" dirty="0"/>
              <a:t>); If </a:t>
            </a:r>
            <a:r>
              <a:rPr lang="en-US" sz="2400" b="1" dirty="0">
                <a:solidFill>
                  <a:srgbClr val="0B4B8E"/>
                </a:solidFill>
              </a:rPr>
              <a:t>N</a:t>
            </a:r>
            <a:r>
              <a:rPr lang="en-US" sz="2400" dirty="0"/>
              <a:t> total gates, then first </a:t>
            </a:r>
            <a:r>
              <a:rPr lang="en-US" sz="2400" b="1" dirty="0">
                <a:solidFill>
                  <a:srgbClr val="0B4B8E"/>
                </a:solidFill>
              </a:rPr>
              <a:t>N/2</a:t>
            </a:r>
            <a:r>
              <a:rPr lang="en-US" sz="2400" b="1" dirty="0">
                <a:solidFill>
                  <a:srgbClr val="800000"/>
                </a:solidFill>
              </a:rPr>
              <a:t> </a:t>
            </a:r>
            <a:r>
              <a:rPr lang="en-US" sz="2400" dirty="0"/>
              <a:t>in sorted list go on left; others on right</a:t>
            </a:r>
          </a:p>
          <a:p>
            <a:endParaRPr lang="en-US" sz="2200" dirty="0"/>
          </a:p>
        </p:txBody>
      </p:sp>
      <p:grpSp>
        <p:nvGrpSpPr>
          <p:cNvPr id="60" name="Group 59">
            <a:extLst>
              <a:ext uri="{FF2B5EF4-FFF2-40B4-BE49-F238E27FC236}">
                <a16:creationId xmlns:a16="http://schemas.microsoft.com/office/drawing/2014/main" id="{A810E67E-1F81-0BE0-44E9-3D3FE1471ADA}"/>
              </a:ext>
            </a:extLst>
          </p:cNvPr>
          <p:cNvGrpSpPr/>
          <p:nvPr/>
        </p:nvGrpSpPr>
        <p:grpSpPr>
          <a:xfrm>
            <a:off x="1001485" y="2733415"/>
            <a:ext cx="10189029" cy="3773900"/>
            <a:chOff x="307872" y="1954425"/>
            <a:chExt cx="7704028" cy="2853484"/>
          </a:xfrm>
        </p:grpSpPr>
        <p:sp>
          <p:nvSpPr>
            <p:cNvPr id="4" name="Freeform 2">
              <a:extLst>
                <a:ext uri="{FF2B5EF4-FFF2-40B4-BE49-F238E27FC236}">
                  <a16:creationId xmlns:a16="http://schemas.microsoft.com/office/drawing/2014/main" id="{798F9CFF-E092-6F52-069A-AC89C4E21F54}"/>
                </a:ext>
              </a:extLst>
            </p:cNvPr>
            <p:cNvSpPr>
              <a:spLocks/>
            </p:cNvSpPr>
            <p:nvPr/>
          </p:nvSpPr>
          <p:spPr bwMode="auto">
            <a:xfrm>
              <a:off x="6570906" y="2324313"/>
              <a:ext cx="717550" cy="1554162"/>
            </a:xfrm>
            <a:custGeom>
              <a:avLst/>
              <a:gdLst/>
              <a:ahLst/>
              <a:cxnLst>
                <a:cxn ang="0">
                  <a:pos x="155" y="37"/>
                </a:cxn>
                <a:cxn ang="0">
                  <a:pos x="12" y="266"/>
                </a:cxn>
                <a:cxn ang="0">
                  <a:pos x="0" y="558"/>
                </a:cxn>
                <a:cxn ang="0">
                  <a:pos x="74" y="719"/>
                </a:cxn>
                <a:cxn ang="0">
                  <a:pos x="43" y="929"/>
                </a:cxn>
                <a:cxn ang="0">
                  <a:pos x="229" y="979"/>
                </a:cxn>
                <a:cxn ang="0">
                  <a:pos x="322" y="533"/>
                </a:cxn>
                <a:cxn ang="0">
                  <a:pos x="384" y="285"/>
                </a:cxn>
                <a:cxn ang="0">
                  <a:pos x="452" y="0"/>
                </a:cxn>
                <a:cxn ang="0">
                  <a:pos x="155" y="37"/>
                </a:cxn>
              </a:cxnLst>
              <a:rect l="0" t="0" r="r" b="b"/>
              <a:pathLst>
                <a:path w="452" h="979">
                  <a:moveTo>
                    <a:pt x="155" y="37"/>
                  </a:moveTo>
                  <a:lnTo>
                    <a:pt x="12" y="266"/>
                  </a:lnTo>
                  <a:lnTo>
                    <a:pt x="0" y="558"/>
                  </a:lnTo>
                  <a:lnTo>
                    <a:pt x="74" y="719"/>
                  </a:lnTo>
                  <a:lnTo>
                    <a:pt x="43" y="929"/>
                  </a:lnTo>
                  <a:lnTo>
                    <a:pt x="229" y="979"/>
                  </a:lnTo>
                  <a:lnTo>
                    <a:pt x="322" y="533"/>
                  </a:lnTo>
                  <a:lnTo>
                    <a:pt x="384" y="285"/>
                  </a:lnTo>
                  <a:lnTo>
                    <a:pt x="452" y="0"/>
                  </a:lnTo>
                  <a:lnTo>
                    <a:pt x="155" y="37"/>
                  </a:lnTo>
                  <a:close/>
                </a:path>
              </a:pathLst>
            </a:custGeom>
            <a:solidFill>
              <a:srgbClr val="FCFEB9"/>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Freeform 3">
              <a:extLst>
                <a:ext uri="{FF2B5EF4-FFF2-40B4-BE49-F238E27FC236}">
                  <a16:creationId xmlns:a16="http://schemas.microsoft.com/office/drawing/2014/main" id="{27A7BAB6-981C-B2EA-947D-442972C99087}"/>
                </a:ext>
              </a:extLst>
            </p:cNvPr>
            <p:cNvSpPr>
              <a:spLocks/>
            </p:cNvSpPr>
            <p:nvPr/>
          </p:nvSpPr>
          <p:spPr bwMode="auto">
            <a:xfrm>
              <a:off x="1321044" y="2167150"/>
              <a:ext cx="727075" cy="1504950"/>
            </a:xfrm>
            <a:custGeom>
              <a:avLst/>
              <a:gdLst/>
              <a:ahLst/>
              <a:cxnLst>
                <a:cxn ang="0">
                  <a:pos x="0" y="87"/>
                </a:cxn>
                <a:cxn ang="0">
                  <a:pos x="74" y="489"/>
                </a:cxn>
                <a:cxn ang="0">
                  <a:pos x="31" y="873"/>
                </a:cxn>
                <a:cxn ang="0">
                  <a:pos x="247" y="948"/>
                </a:cxn>
                <a:cxn ang="0">
                  <a:pos x="322" y="650"/>
                </a:cxn>
                <a:cxn ang="0">
                  <a:pos x="452" y="520"/>
                </a:cxn>
                <a:cxn ang="0">
                  <a:pos x="365" y="365"/>
                </a:cxn>
                <a:cxn ang="0">
                  <a:pos x="458" y="229"/>
                </a:cxn>
                <a:cxn ang="0">
                  <a:pos x="408" y="0"/>
                </a:cxn>
                <a:cxn ang="0">
                  <a:pos x="0" y="87"/>
                </a:cxn>
              </a:cxnLst>
              <a:rect l="0" t="0" r="r" b="b"/>
              <a:pathLst>
                <a:path w="458" h="948">
                  <a:moveTo>
                    <a:pt x="0" y="87"/>
                  </a:moveTo>
                  <a:lnTo>
                    <a:pt x="74" y="489"/>
                  </a:lnTo>
                  <a:lnTo>
                    <a:pt x="31" y="873"/>
                  </a:lnTo>
                  <a:lnTo>
                    <a:pt x="247" y="948"/>
                  </a:lnTo>
                  <a:lnTo>
                    <a:pt x="322" y="650"/>
                  </a:lnTo>
                  <a:lnTo>
                    <a:pt x="452" y="520"/>
                  </a:lnTo>
                  <a:lnTo>
                    <a:pt x="365" y="365"/>
                  </a:lnTo>
                  <a:lnTo>
                    <a:pt x="458" y="229"/>
                  </a:lnTo>
                  <a:lnTo>
                    <a:pt x="408" y="0"/>
                  </a:lnTo>
                  <a:lnTo>
                    <a:pt x="0" y="87"/>
                  </a:lnTo>
                  <a:close/>
                </a:path>
              </a:pathLst>
            </a:custGeom>
            <a:solidFill>
              <a:srgbClr val="CECECE"/>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D4BB6467-A239-6228-29DB-F57B18B2233F}"/>
                </a:ext>
              </a:extLst>
            </p:cNvPr>
            <p:cNvSpPr>
              <a:spLocks noChangeArrowheads="1"/>
            </p:cNvSpPr>
            <p:nvPr/>
          </p:nvSpPr>
          <p:spPr bwMode="auto">
            <a:xfrm>
              <a:off x="1192456" y="206396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C6CBFB9D-689C-A28C-C539-36BE0D3CEC02}"/>
                </a:ext>
              </a:extLst>
            </p:cNvPr>
            <p:cNvSpPr>
              <a:spLocks noChangeArrowheads="1"/>
            </p:cNvSpPr>
            <p:nvPr/>
          </p:nvSpPr>
          <p:spPr bwMode="auto">
            <a:xfrm>
              <a:off x="1375019" y="23576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C34CF60E-BDA5-03A9-605E-2F5761DC955C}"/>
                </a:ext>
              </a:extLst>
            </p:cNvPr>
            <p:cNvSpPr>
              <a:spLocks noChangeArrowheads="1"/>
            </p:cNvSpPr>
            <p:nvPr/>
          </p:nvSpPr>
          <p:spPr bwMode="auto">
            <a:xfrm>
              <a:off x="1513131" y="27624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9">
              <a:extLst>
                <a:ext uri="{FF2B5EF4-FFF2-40B4-BE49-F238E27FC236}">
                  <a16:creationId xmlns:a16="http://schemas.microsoft.com/office/drawing/2014/main" id="{C27C90E8-A245-ACE1-00E8-80B1686F87E9}"/>
                </a:ext>
              </a:extLst>
            </p:cNvPr>
            <p:cNvSpPr>
              <a:spLocks noChangeArrowheads="1"/>
            </p:cNvSpPr>
            <p:nvPr/>
          </p:nvSpPr>
          <p:spPr bwMode="auto">
            <a:xfrm>
              <a:off x="1440106" y="34181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0">
              <a:extLst>
                <a:ext uri="{FF2B5EF4-FFF2-40B4-BE49-F238E27FC236}">
                  <a16:creationId xmlns:a16="http://schemas.microsoft.com/office/drawing/2014/main" id="{84E70D8A-92B1-F94F-0538-A973A3C7964B}"/>
                </a:ext>
              </a:extLst>
            </p:cNvPr>
            <p:cNvSpPr>
              <a:spLocks noChangeArrowheads="1"/>
            </p:cNvSpPr>
            <p:nvPr/>
          </p:nvSpPr>
          <p:spPr bwMode="auto">
            <a:xfrm>
              <a:off x="1787769" y="28132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1">
              <a:extLst>
                <a:ext uri="{FF2B5EF4-FFF2-40B4-BE49-F238E27FC236}">
                  <a16:creationId xmlns:a16="http://schemas.microsoft.com/office/drawing/2014/main" id="{7989D59D-A35C-6087-6154-07B702F8A564}"/>
                </a:ext>
              </a:extLst>
            </p:cNvPr>
            <p:cNvSpPr>
              <a:spLocks noChangeArrowheads="1"/>
            </p:cNvSpPr>
            <p:nvPr/>
          </p:nvSpPr>
          <p:spPr bwMode="auto">
            <a:xfrm>
              <a:off x="1898894" y="3667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2">
              <a:extLst>
                <a:ext uri="{FF2B5EF4-FFF2-40B4-BE49-F238E27FC236}">
                  <a16:creationId xmlns:a16="http://schemas.microsoft.com/office/drawing/2014/main" id="{AEAA8537-22E4-7B53-68ED-AB1951717BFD}"/>
                </a:ext>
              </a:extLst>
            </p:cNvPr>
            <p:cNvSpPr>
              <a:spLocks noChangeArrowheads="1"/>
            </p:cNvSpPr>
            <p:nvPr/>
          </p:nvSpPr>
          <p:spPr bwMode="auto">
            <a:xfrm>
              <a:off x="1671881" y="3100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3">
              <a:extLst>
                <a:ext uri="{FF2B5EF4-FFF2-40B4-BE49-F238E27FC236}">
                  <a16:creationId xmlns:a16="http://schemas.microsoft.com/office/drawing/2014/main" id="{7BF058AA-8550-E69D-5FF7-DB84B1D95166}"/>
                </a:ext>
              </a:extLst>
            </p:cNvPr>
            <p:cNvSpPr>
              <a:spLocks noChangeArrowheads="1"/>
            </p:cNvSpPr>
            <p:nvPr/>
          </p:nvSpPr>
          <p:spPr bwMode="auto">
            <a:xfrm>
              <a:off x="1811581" y="31402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4">
              <a:extLst>
                <a:ext uri="{FF2B5EF4-FFF2-40B4-BE49-F238E27FC236}">
                  <a16:creationId xmlns:a16="http://schemas.microsoft.com/office/drawing/2014/main" id="{0C0CA39F-9D41-2FAA-1C2B-0E35800BA729}"/>
                </a:ext>
              </a:extLst>
            </p:cNvPr>
            <p:cNvSpPr>
              <a:spLocks noChangeArrowheads="1"/>
            </p:cNvSpPr>
            <p:nvPr/>
          </p:nvSpPr>
          <p:spPr bwMode="auto">
            <a:xfrm>
              <a:off x="1921119" y="3587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5">
              <a:extLst>
                <a:ext uri="{FF2B5EF4-FFF2-40B4-BE49-F238E27FC236}">
                  <a16:creationId xmlns:a16="http://schemas.microsoft.com/office/drawing/2014/main" id="{416D0571-649F-3B52-FFF3-26A948A3FE6F}"/>
                </a:ext>
              </a:extLst>
            </p:cNvPr>
            <p:cNvSpPr>
              <a:spLocks noChangeArrowheads="1"/>
            </p:cNvSpPr>
            <p:nvPr/>
          </p:nvSpPr>
          <p:spPr bwMode="auto">
            <a:xfrm>
              <a:off x="1808406" y="2270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6">
              <a:extLst>
                <a:ext uri="{FF2B5EF4-FFF2-40B4-BE49-F238E27FC236}">
                  <a16:creationId xmlns:a16="http://schemas.microsoft.com/office/drawing/2014/main" id="{AD4DDE8F-3FA7-1B7A-41B3-D0994C2C9D9E}"/>
                </a:ext>
              </a:extLst>
            </p:cNvPr>
            <p:cNvSpPr>
              <a:spLocks noChangeArrowheads="1"/>
            </p:cNvSpPr>
            <p:nvPr/>
          </p:nvSpPr>
          <p:spPr bwMode="auto">
            <a:xfrm>
              <a:off x="1946519" y="26751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17">
              <a:extLst>
                <a:ext uri="{FF2B5EF4-FFF2-40B4-BE49-F238E27FC236}">
                  <a16:creationId xmlns:a16="http://schemas.microsoft.com/office/drawing/2014/main" id="{5B0A1227-0A40-9735-1D78-0B89A06D9669}"/>
                </a:ext>
              </a:extLst>
            </p:cNvPr>
            <p:cNvSpPr>
              <a:spLocks noChangeArrowheads="1"/>
            </p:cNvSpPr>
            <p:nvPr/>
          </p:nvSpPr>
          <p:spPr bwMode="auto">
            <a:xfrm>
              <a:off x="1814756" y="24624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Oval 18">
              <a:extLst>
                <a:ext uri="{FF2B5EF4-FFF2-40B4-BE49-F238E27FC236}">
                  <a16:creationId xmlns:a16="http://schemas.microsoft.com/office/drawing/2014/main" id="{B31ADB6A-7927-8069-FB0A-F06DBDDD5FD1}"/>
                </a:ext>
              </a:extLst>
            </p:cNvPr>
            <p:cNvSpPr>
              <a:spLocks noChangeArrowheads="1"/>
            </p:cNvSpPr>
            <p:nvPr/>
          </p:nvSpPr>
          <p:spPr bwMode="auto">
            <a:xfrm>
              <a:off x="2133844" y="28116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9">
              <a:extLst>
                <a:ext uri="{FF2B5EF4-FFF2-40B4-BE49-F238E27FC236}">
                  <a16:creationId xmlns:a16="http://schemas.microsoft.com/office/drawing/2014/main" id="{94EF4666-1B2D-2555-5149-1E54C24C5E90}"/>
                </a:ext>
              </a:extLst>
            </p:cNvPr>
            <p:cNvSpPr>
              <a:spLocks noChangeArrowheads="1"/>
            </p:cNvSpPr>
            <p:nvPr/>
          </p:nvSpPr>
          <p:spPr bwMode="auto">
            <a:xfrm>
              <a:off x="1109906" y="2414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id="{F729DDFF-BC32-0160-BF20-51454E85FFD9}"/>
                </a:ext>
              </a:extLst>
            </p:cNvPr>
            <p:cNvSpPr>
              <a:spLocks noChangeArrowheads="1"/>
            </p:cNvSpPr>
            <p:nvPr/>
          </p:nvSpPr>
          <p:spPr bwMode="auto">
            <a:xfrm>
              <a:off x="1094031" y="3238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1">
              <a:extLst>
                <a:ext uri="{FF2B5EF4-FFF2-40B4-BE49-F238E27FC236}">
                  <a16:creationId xmlns:a16="http://schemas.microsoft.com/office/drawing/2014/main" id="{CA9F353F-BB81-5278-FE96-75D65ABBE1CB}"/>
                </a:ext>
              </a:extLst>
            </p:cNvPr>
            <p:cNvSpPr>
              <a:spLocks noChangeArrowheads="1"/>
            </p:cNvSpPr>
            <p:nvPr/>
          </p:nvSpPr>
          <p:spPr bwMode="auto">
            <a:xfrm>
              <a:off x="1595681" y="40070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2">
              <a:extLst>
                <a:ext uri="{FF2B5EF4-FFF2-40B4-BE49-F238E27FC236}">
                  <a16:creationId xmlns:a16="http://schemas.microsoft.com/office/drawing/2014/main" id="{280AB36F-5B61-7049-108E-CEECCF241587}"/>
                </a:ext>
              </a:extLst>
            </p:cNvPr>
            <p:cNvSpPr>
              <a:spLocks noChangeArrowheads="1"/>
            </p:cNvSpPr>
            <p:nvPr/>
          </p:nvSpPr>
          <p:spPr bwMode="auto">
            <a:xfrm>
              <a:off x="2405306" y="40054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3">
              <a:extLst>
                <a:ext uri="{FF2B5EF4-FFF2-40B4-BE49-F238E27FC236}">
                  <a16:creationId xmlns:a16="http://schemas.microsoft.com/office/drawing/2014/main" id="{D3479054-D2ED-4450-92DF-7291712542C3}"/>
                </a:ext>
              </a:extLst>
            </p:cNvPr>
            <p:cNvSpPr>
              <a:spLocks noChangeArrowheads="1"/>
            </p:cNvSpPr>
            <p:nvPr/>
          </p:nvSpPr>
          <p:spPr bwMode="auto">
            <a:xfrm>
              <a:off x="3173656" y="35689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4">
              <a:extLst>
                <a:ext uri="{FF2B5EF4-FFF2-40B4-BE49-F238E27FC236}">
                  <a16:creationId xmlns:a16="http://schemas.microsoft.com/office/drawing/2014/main" id="{BE0072ED-055A-2BED-746D-719D0392BCF5}"/>
                </a:ext>
              </a:extLst>
            </p:cNvPr>
            <p:cNvSpPr>
              <a:spLocks noChangeArrowheads="1"/>
            </p:cNvSpPr>
            <p:nvPr/>
          </p:nvSpPr>
          <p:spPr bwMode="auto">
            <a:xfrm>
              <a:off x="3186356" y="2684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5">
              <a:extLst>
                <a:ext uri="{FF2B5EF4-FFF2-40B4-BE49-F238E27FC236}">
                  <a16:creationId xmlns:a16="http://schemas.microsoft.com/office/drawing/2014/main" id="{627AC024-BD34-DFDD-0C41-6055CDA6EE15}"/>
                </a:ext>
              </a:extLst>
            </p:cNvPr>
            <p:cNvSpPr>
              <a:spLocks noChangeArrowheads="1"/>
            </p:cNvSpPr>
            <p:nvPr/>
          </p:nvSpPr>
          <p:spPr bwMode="auto">
            <a:xfrm>
              <a:off x="2638669" y="19830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6">
              <a:extLst>
                <a:ext uri="{FF2B5EF4-FFF2-40B4-BE49-F238E27FC236}">
                  <a16:creationId xmlns:a16="http://schemas.microsoft.com/office/drawing/2014/main" id="{AFAB2EFA-80CF-5262-F053-EF552D6AF780}"/>
                </a:ext>
              </a:extLst>
            </p:cNvPr>
            <p:cNvSpPr>
              <a:spLocks noChangeArrowheads="1"/>
            </p:cNvSpPr>
            <p:nvPr/>
          </p:nvSpPr>
          <p:spPr bwMode="auto">
            <a:xfrm>
              <a:off x="2119556" y="19814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le 27">
              <a:extLst>
                <a:ext uri="{FF2B5EF4-FFF2-40B4-BE49-F238E27FC236}">
                  <a16:creationId xmlns:a16="http://schemas.microsoft.com/office/drawing/2014/main" id="{F5C4EC65-027B-4DEE-E253-341C0B4DE90C}"/>
                </a:ext>
              </a:extLst>
            </p:cNvPr>
            <p:cNvSpPr>
              <a:spLocks noChangeArrowheads="1"/>
            </p:cNvSpPr>
            <p:nvPr/>
          </p:nvSpPr>
          <p:spPr bwMode="auto">
            <a:xfrm>
              <a:off x="1613144" y="19671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AutoShape 28">
              <a:extLst>
                <a:ext uri="{FF2B5EF4-FFF2-40B4-BE49-F238E27FC236}">
                  <a16:creationId xmlns:a16="http://schemas.microsoft.com/office/drawing/2014/main" id="{881DAF93-84E4-6A8F-9E30-37113EFDB5FF}"/>
                </a:ext>
              </a:extLst>
            </p:cNvPr>
            <p:cNvSpPr>
              <a:spLocks noChangeArrowheads="1"/>
            </p:cNvSpPr>
            <p:nvPr/>
          </p:nvSpPr>
          <p:spPr bwMode="auto">
            <a:xfrm>
              <a:off x="4097581" y="2184613"/>
              <a:ext cx="350838" cy="588962"/>
            </a:xfrm>
            <a:prstGeom prst="rightArrow">
              <a:avLst>
                <a:gd name="adj1" fmla="val 50000"/>
                <a:gd name="adj2" fmla="val 25000"/>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29">
              <a:extLst>
                <a:ext uri="{FF2B5EF4-FFF2-40B4-BE49-F238E27FC236}">
                  <a16:creationId xmlns:a16="http://schemas.microsoft.com/office/drawing/2014/main" id="{5CE855A2-E996-B699-148C-5305D8C22264}"/>
                </a:ext>
              </a:extLst>
            </p:cNvPr>
            <p:cNvSpPr>
              <a:spLocks noChangeShapeType="1"/>
            </p:cNvSpPr>
            <p:nvPr/>
          </p:nvSpPr>
          <p:spPr bwMode="auto">
            <a:xfrm>
              <a:off x="6358181" y="2054438"/>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30">
              <a:extLst>
                <a:ext uri="{FF2B5EF4-FFF2-40B4-BE49-F238E27FC236}">
                  <a16:creationId xmlns:a16="http://schemas.microsoft.com/office/drawing/2014/main" id="{AD9ED8A0-1B56-0AD9-C5C1-0E758ED9E9B5}"/>
                </a:ext>
              </a:extLst>
            </p:cNvPr>
            <p:cNvSpPr>
              <a:spLocks noChangeShapeType="1"/>
            </p:cNvSpPr>
            <p:nvPr/>
          </p:nvSpPr>
          <p:spPr bwMode="auto">
            <a:xfrm flipH="1" flipV="1">
              <a:off x="5597768" y="3740363"/>
              <a:ext cx="97889" cy="60214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Line 31">
              <a:extLst>
                <a:ext uri="{FF2B5EF4-FFF2-40B4-BE49-F238E27FC236}">
                  <a16:creationId xmlns:a16="http://schemas.microsoft.com/office/drawing/2014/main" id="{3ACF55FA-744D-8B29-6361-1D1DD77D1B9A}"/>
                </a:ext>
              </a:extLst>
            </p:cNvPr>
            <p:cNvSpPr>
              <a:spLocks noChangeShapeType="1"/>
            </p:cNvSpPr>
            <p:nvPr/>
          </p:nvSpPr>
          <p:spPr bwMode="auto">
            <a:xfrm flipV="1">
              <a:off x="1205838" y="3643525"/>
              <a:ext cx="207281" cy="62842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2">
              <a:extLst>
                <a:ext uri="{FF2B5EF4-FFF2-40B4-BE49-F238E27FC236}">
                  <a16:creationId xmlns:a16="http://schemas.microsoft.com/office/drawing/2014/main" id="{3778E05B-66F5-64CB-6ECC-DFAE8442F52C}"/>
                </a:ext>
              </a:extLst>
            </p:cNvPr>
            <p:cNvSpPr>
              <a:spLocks noChangeArrowheads="1"/>
            </p:cNvSpPr>
            <p:nvPr/>
          </p:nvSpPr>
          <p:spPr bwMode="auto">
            <a:xfrm>
              <a:off x="5300906" y="205126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Rectangle 33">
              <a:extLst>
                <a:ext uri="{FF2B5EF4-FFF2-40B4-BE49-F238E27FC236}">
                  <a16:creationId xmlns:a16="http://schemas.microsoft.com/office/drawing/2014/main" id="{B468D61B-F0F6-F386-3B86-44FBB1089FB1}"/>
                </a:ext>
              </a:extLst>
            </p:cNvPr>
            <p:cNvSpPr>
              <a:spLocks noChangeArrowheads="1"/>
            </p:cNvSpPr>
            <p:nvPr/>
          </p:nvSpPr>
          <p:spPr bwMode="auto">
            <a:xfrm>
              <a:off x="5218356" y="240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34">
              <a:extLst>
                <a:ext uri="{FF2B5EF4-FFF2-40B4-BE49-F238E27FC236}">
                  <a16:creationId xmlns:a16="http://schemas.microsoft.com/office/drawing/2014/main" id="{6B438FAC-0F3D-E644-84E6-719A2A73D0B6}"/>
                </a:ext>
              </a:extLst>
            </p:cNvPr>
            <p:cNvSpPr>
              <a:spLocks noChangeArrowheads="1"/>
            </p:cNvSpPr>
            <p:nvPr/>
          </p:nvSpPr>
          <p:spPr bwMode="auto">
            <a:xfrm>
              <a:off x="5202481" y="32260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Rectangle 35">
              <a:extLst>
                <a:ext uri="{FF2B5EF4-FFF2-40B4-BE49-F238E27FC236}">
                  <a16:creationId xmlns:a16="http://schemas.microsoft.com/office/drawing/2014/main" id="{1A24FFC2-3E24-A2E2-79C7-99A768EFF652}"/>
                </a:ext>
              </a:extLst>
            </p:cNvPr>
            <p:cNvSpPr>
              <a:spLocks noChangeArrowheads="1"/>
            </p:cNvSpPr>
            <p:nvPr/>
          </p:nvSpPr>
          <p:spPr bwMode="auto">
            <a:xfrm>
              <a:off x="5704131" y="39943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Rectangle 36">
              <a:extLst>
                <a:ext uri="{FF2B5EF4-FFF2-40B4-BE49-F238E27FC236}">
                  <a16:creationId xmlns:a16="http://schemas.microsoft.com/office/drawing/2014/main" id="{E207C98A-A601-1A33-D67D-30DE3213F9CD}"/>
                </a:ext>
              </a:extLst>
            </p:cNvPr>
            <p:cNvSpPr>
              <a:spLocks noChangeArrowheads="1"/>
            </p:cNvSpPr>
            <p:nvPr/>
          </p:nvSpPr>
          <p:spPr bwMode="auto">
            <a:xfrm>
              <a:off x="6513756" y="39927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Rectangle 37">
              <a:extLst>
                <a:ext uri="{FF2B5EF4-FFF2-40B4-BE49-F238E27FC236}">
                  <a16:creationId xmlns:a16="http://schemas.microsoft.com/office/drawing/2014/main" id="{1402E231-3D09-60F0-978B-B91211DE95B7}"/>
                </a:ext>
              </a:extLst>
            </p:cNvPr>
            <p:cNvSpPr>
              <a:spLocks noChangeArrowheads="1"/>
            </p:cNvSpPr>
            <p:nvPr/>
          </p:nvSpPr>
          <p:spPr bwMode="auto">
            <a:xfrm>
              <a:off x="7282106" y="35562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38">
              <a:extLst>
                <a:ext uri="{FF2B5EF4-FFF2-40B4-BE49-F238E27FC236}">
                  <a16:creationId xmlns:a16="http://schemas.microsoft.com/office/drawing/2014/main" id="{F76EFB05-CFAE-6DB5-A134-EC5DC7341526}"/>
                </a:ext>
              </a:extLst>
            </p:cNvPr>
            <p:cNvSpPr>
              <a:spLocks noChangeArrowheads="1"/>
            </p:cNvSpPr>
            <p:nvPr/>
          </p:nvSpPr>
          <p:spPr bwMode="auto">
            <a:xfrm>
              <a:off x="7294806" y="26719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9">
              <a:extLst>
                <a:ext uri="{FF2B5EF4-FFF2-40B4-BE49-F238E27FC236}">
                  <a16:creationId xmlns:a16="http://schemas.microsoft.com/office/drawing/2014/main" id="{D43EBC04-57B5-FDE1-4B4F-0EC59E2EB349}"/>
                </a:ext>
              </a:extLst>
            </p:cNvPr>
            <p:cNvSpPr>
              <a:spLocks noChangeArrowheads="1"/>
            </p:cNvSpPr>
            <p:nvPr/>
          </p:nvSpPr>
          <p:spPr bwMode="auto">
            <a:xfrm>
              <a:off x="6747119" y="1970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Rectangle 40">
              <a:extLst>
                <a:ext uri="{FF2B5EF4-FFF2-40B4-BE49-F238E27FC236}">
                  <a16:creationId xmlns:a16="http://schemas.microsoft.com/office/drawing/2014/main" id="{15B5288B-BADE-05F7-BFD3-A8D6E88AC5F6}"/>
                </a:ext>
              </a:extLst>
            </p:cNvPr>
            <p:cNvSpPr>
              <a:spLocks noChangeArrowheads="1"/>
            </p:cNvSpPr>
            <p:nvPr/>
          </p:nvSpPr>
          <p:spPr bwMode="auto">
            <a:xfrm>
              <a:off x="6228006" y="1968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41">
              <a:extLst>
                <a:ext uri="{FF2B5EF4-FFF2-40B4-BE49-F238E27FC236}">
                  <a16:creationId xmlns:a16="http://schemas.microsoft.com/office/drawing/2014/main" id="{04D6A300-ECDF-315A-0A14-CAD67ACFA954}"/>
                </a:ext>
              </a:extLst>
            </p:cNvPr>
            <p:cNvSpPr>
              <a:spLocks noChangeArrowheads="1"/>
            </p:cNvSpPr>
            <p:nvPr/>
          </p:nvSpPr>
          <p:spPr bwMode="auto">
            <a:xfrm>
              <a:off x="5721594" y="19544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Oval 43">
              <a:extLst>
                <a:ext uri="{FF2B5EF4-FFF2-40B4-BE49-F238E27FC236}">
                  <a16:creationId xmlns:a16="http://schemas.microsoft.com/office/drawing/2014/main" id="{71EC48D3-A896-6517-6563-B0E5646DBF6E}"/>
                </a:ext>
              </a:extLst>
            </p:cNvPr>
            <p:cNvSpPr>
              <a:spLocks noChangeArrowheads="1"/>
            </p:cNvSpPr>
            <p:nvPr/>
          </p:nvSpPr>
          <p:spPr bwMode="auto">
            <a:xfrm>
              <a:off x="2159244" y="24783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44">
              <a:extLst>
                <a:ext uri="{FF2B5EF4-FFF2-40B4-BE49-F238E27FC236}">
                  <a16:creationId xmlns:a16="http://schemas.microsoft.com/office/drawing/2014/main" id="{71907DEA-B208-CFB8-3FE6-9FCCC1EAB2FD}"/>
                </a:ext>
              </a:extLst>
            </p:cNvPr>
            <p:cNvSpPr txBox="1">
              <a:spLocks noChangeArrowheads="1"/>
            </p:cNvSpPr>
            <p:nvPr/>
          </p:nvSpPr>
          <p:spPr bwMode="auto">
            <a:xfrm>
              <a:off x="307872" y="4181666"/>
              <a:ext cx="3333474" cy="535240"/>
            </a:xfrm>
            <a:prstGeom prst="rect">
              <a:avLst/>
            </a:prstGeom>
            <a:noFill/>
            <a:ln w="12700">
              <a:noFill/>
              <a:miter lim="800000"/>
              <a:headEnd/>
              <a:tailEnd/>
            </a:ln>
            <a:effectLst/>
          </p:spPr>
          <p:txBody>
            <a:bodyPr wrap="square">
              <a:prstTxWarp prst="textNoShape">
                <a:avLst/>
              </a:prstTxWarp>
              <a:spAutoFit/>
            </a:bodyPr>
            <a:lstStyle/>
            <a:p>
              <a:pPr algn="ctr"/>
              <a:r>
                <a:rPr lang="en-US" sz="2000" dirty="0">
                  <a:latin typeface="Arial" panose="020B0604020202020204" pitchFamily="34" charset="0"/>
                  <a:cs typeface="Arial" panose="020B0604020202020204" pitchFamily="34" charset="0"/>
                </a:rPr>
                <a:t>Sorted on </a:t>
              </a:r>
              <a:r>
                <a:rPr lang="en-US" sz="2000" b="1" dirty="0">
                  <a:solidFill>
                    <a:srgbClr val="0B4B8E"/>
                  </a:solidFill>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coordinate, these are left-most </a:t>
              </a:r>
              <a:r>
                <a:rPr lang="en-US" sz="2000" b="1" dirty="0">
                  <a:solidFill>
                    <a:srgbClr val="0B4B8E"/>
                  </a:solidFill>
                  <a:latin typeface="Arial" panose="020B0604020202020204" pitchFamily="34" charset="0"/>
                  <a:cs typeface="Arial" panose="020B0604020202020204" pitchFamily="34" charset="0"/>
                </a:rPr>
                <a:t>N/2</a:t>
              </a:r>
              <a:r>
                <a:rPr lang="en-US" sz="2000" dirty="0">
                  <a:latin typeface="Arial" panose="020B0604020202020204" pitchFamily="34" charset="0"/>
                  <a:cs typeface="Arial" panose="020B0604020202020204" pitchFamily="34" charset="0"/>
                </a:rPr>
                <a:t> of </a:t>
              </a:r>
              <a:r>
                <a:rPr lang="en-US" sz="2000" b="1" dirty="0">
                  <a:solidFill>
                    <a:srgbClr val="0B4B8E"/>
                  </a:solidFill>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gates</a:t>
              </a:r>
            </a:p>
          </p:txBody>
        </p:sp>
        <p:sp>
          <p:nvSpPr>
            <p:cNvPr id="44" name="Freeform 45">
              <a:extLst>
                <a:ext uri="{FF2B5EF4-FFF2-40B4-BE49-F238E27FC236}">
                  <a16:creationId xmlns:a16="http://schemas.microsoft.com/office/drawing/2014/main" id="{7CFA998D-047C-4E9D-4ACA-AE15195CFFB9}"/>
                </a:ext>
              </a:extLst>
            </p:cNvPr>
            <p:cNvSpPr>
              <a:spLocks/>
            </p:cNvSpPr>
            <p:nvPr/>
          </p:nvSpPr>
          <p:spPr bwMode="auto">
            <a:xfrm>
              <a:off x="5529506" y="2235413"/>
              <a:ext cx="727075" cy="1504950"/>
            </a:xfrm>
            <a:custGeom>
              <a:avLst/>
              <a:gdLst/>
              <a:ahLst/>
              <a:cxnLst>
                <a:cxn ang="0">
                  <a:pos x="0" y="87"/>
                </a:cxn>
                <a:cxn ang="0">
                  <a:pos x="74" y="489"/>
                </a:cxn>
                <a:cxn ang="0">
                  <a:pos x="31" y="873"/>
                </a:cxn>
                <a:cxn ang="0">
                  <a:pos x="247" y="948"/>
                </a:cxn>
                <a:cxn ang="0">
                  <a:pos x="322" y="650"/>
                </a:cxn>
                <a:cxn ang="0">
                  <a:pos x="452" y="520"/>
                </a:cxn>
                <a:cxn ang="0">
                  <a:pos x="365" y="365"/>
                </a:cxn>
                <a:cxn ang="0">
                  <a:pos x="458" y="229"/>
                </a:cxn>
                <a:cxn ang="0">
                  <a:pos x="408" y="0"/>
                </a:cxn>
                <a:cxn ang="0">
                  <a:pos x="0" y="87"/>
                </a:cxn>
              </a:cxnLst>
              <a:rect l="0" t="0" r="r" b="b"/>
              <a:pathLst>
                <a:path w="458" h="948">
                  <a:moveTo>
                    <a:pt x="0" y="87"/>
                  </a:moveTo>
                  <a:lnTo>
                    <a:pt x="74" y="489"/>
                  </a:lnTo>
                  <a:lnTo>
                    <a:pt x="31" y="873"/>
                  </a:lnTo>
                  <a:lnTo>
                    <a:pt x="247" y="948"/>
                  </a:lnTo>
                  <a:lnTo>
                    <a:pt x="322" y="650"/>
                  </a:lnTo>
                  <a:lnTo>
                    <a:pt x="452" y="520"/>
                  </a:lnTo>
                  <a:lnTo>
                    <a:pt x="365" y="365"/>
                  </a:lnTo>
                  <a:lnTo>
                    <a:pt x="458" y="229"/>
                  </a:lnTo>
                  <a:lnTo>
                    <a:pt x="408" y="0"/>
                  </a:lnTo>
                  <a:lnTo>
                    <a:pt x="0" y="87"/>
                  </a:lnTo>
                  <a:close/>
                </a:path>
              </a:pathLst>
            </a:custGeom>
            <a:solidFill>
              <a:srgbClr val="CECECE"/>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6">
              <a:extLst>
                <a:ext uri="{FF2B5EF4-FFF2-40B4-BE49-F238E27FC236}">
                  <a16:creationId xmlns:a16="http://schemas.microsoft.com/office/drawing/2014/main" id="{BB04A3B3-1821-B299-F1B9-0E33D826BAF1}"/>
                </a:ext>
              </a:extLst>
            </p:cNvPr>
            <p:cNvSpPr>
              <a:spLocks noChangeArrowheads="1"/>
            </p:cNvSpPr>
            <p:nvPr/>
          </p:nvSpPr>
          <p:spPr bwMode="auto">
            <a:xfrm>
              <a:off x="5583481" y="24259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7">
              <a:extLst>
                <a:ext uri="{FF2B5EF4-FFF2-40B4-BE49-F238E27FC236}">
                  <a16:creationId xmlns:a16="http://schemas.microsoft.com/office/drawing/2014/main" id="{67D3BBF5-0A12-8AA3-AF42-B08A85AA148E}"/>
                </a:ext>
              </a:extLst>
            </p:cNvPr>
            <p:cNvSpPr>
              <a:spLocks noChangeArrowheads="1"/>
            </p:cNvSpPr>
            <p:nvPr/>
          </p:nvSpPr>
          <p:spPr bwMode="auto">
            <a:xfrm>
              <a:off x="5721594" y="2830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8">
              <a:extLst>
                <a:ext uri="{FF2B5EF4-FFF2-40B4-BE49-F238E27FC236}">
                  <a16:creationId xmlns:a16="http://schemas.microsoft.com/office/drawing/2014/main" id="{C706ECDA-BEE2-031E-C0B4-672D48D383EF}"/>
                </a:ext>
              </a:extLst>
            </p:cNvPr>
            <p:cNvSpPr>
              <a:spLocks noChangeArrowheads="1"/>
            </p:cNvSpPr>
            <p:nvPr/>
          </p:nvSpPr>
          <p:spPr bwMode="auto">
            <a:xfrm>
              <a:off x="5648569" y="34863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9">
              <a:extLst>
                <a:ext uri="{FF2B5EF4-FFF2-40B4-BE49-F238E27FC236}">
                  <a16:creationId xmlns:a16="http://schemas.microsoft.com/office/drawing/2014/main" id="{6CC02A09-E52D-7A58-6760-ED08F6F18227}"/>
                </a:ext>
              </a:extLst>
            </p:cNvPr>
            <p:cNvSpPr>
              <a:spLocks noChangeArrowheads="1"/>
            </p:cNvSpPr>
            <p:nvPr/>
          </p:nvSpPr>
          <p:spPr bwMode="auto">
            <a:xfrm>
              <a:off x="5996231" y="28815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50">
              <a:extLst>
                <a:ext uri="{FF2B5EF4-FFF2-40B4-BE49-F238E27FC236}">
                  <a16:creationId xmlns:a16="http://schemas.microsoft.com/office/drawing/2014/main" id="{975AC88C-9566-BC88-009A-A5DFF2B85EA8}"/>
                </a:ext>
              </a:extLst>
            </p:cNvPr>
            <p:cNvSpPr>
              <a:spLocks noChangeArrowheads="1"/>
            </p:cNvSpPr>
            <p:nvPr/>
          </p:nvSpPr>
          <p:spPr bwMode="auto">
            <a:xfrm>
              <a:off x="6707431" y="3608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51">
              <a:extLst>
                <a:ext uri="{FF2B5EF4-FFF2-40B4-BE49-F238E27FC236}">
                  <a16:creationId xmlns:a16="http://schemas.microsoft.com/office/drawing/2014/main" id="{C38BE617-A77A-478C-ED1B-A15927D31AB6}"/>
                </a:ext>
              </a:extLst>
            </p:cNvPr>
            <p:cNvSpPr>
              <a:spLocks noChangeArrowheads="1"/>
            </p:cNvSpPr>
            <p:nvPr/>
          </p:nvSpPr>
          <p:spPr bwMode="auto">
            <a:xfrm>
              <a:off x="5880344" y="31688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52">
              <a:extLst>
                <a:ext uri="{FF2B5EF4-FFF2-40B4-BE49-F238E27FC236}">
                  <a16:creationId xmlns:a16="http://schemas.microsoft.com/office/drawing/2014/main" id="{A1E2238D-E831-CBBE-922A-60BB26349177}"/>
                </a:ext>
              </a:extLst>
            </p:cNvPr>
            <p:cNvSpPr>
              <a:spLocks noChangeArrowheads="1"/>
            </p:cNvSpPr>
            <p:nvPr/>
          </p:nvSpPr>
          <p:spPr bwMode="auto">
            <a:xfrm>
              <a:off x="6620119" y="30815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53">
              <a:extLst>
                <a:ext uri="{FF2B5EF4-FFF2-40B4-BE49-F238E27FC236}">
                  <a16:creationId xmlns:a16="http://schemas.microsoft.com/office/drawing/2014/main" id="{779A84B9-6EBF-3D20-7EEC-BBDB5582E7BA}"/>
                </a:ext>
              </a:extLst>
            </p:cNvPr>
            <p:cNvSpPr>
              <a:spLocks noChangeArrowheads="1"/>
            </p:cNvSpPr>
            <p:nvPr/>
          </p:nvSpPr>
          <p:spPr bwMode="auto">
            <a:xfrm>
              <a:off x="6729656" y="35292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54">
              <a:extLst>
                <a:ext uri="{FF2B5EF4-FFF2-40B4-BE49-F238E27FC236}">
                  <a16:creationId xmlns:a16="http://schemas.microsoft.com/office/drawing/2014/main" id="{F041C820-3638-7304-1EC6-2D6941869E05}"/>
                </a:ext>
              </a:extLst>
            </p:cNvPr>
            <p:cNvSpPr>
              <a:spLocks noChangeArrowheads="1"/>
            </p:cNvSpPr>
            <p:nvPr/>
          </p:nvSpPr>
          <p:spPr bwMode="auto">
            <a:xfrm>
              <a:off x="6016869" y="2338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55">
              <a:extLst>
                <a:ext uri="{FF2B5EF4-FFF2-40B4-BE49-F238E27FC236}">
                  <a16:creationId xmlns:a16="http://schemas.microsoft.com/office/drawing/2014/main" id="{365EB367-1691-2C24-89E8-607ADC8912E4}"/>
                </a:ext>
              </a:extLst>
            </p:cNvPr>
            <p:cNvSpPr>
              <a:spLocks noChangeArrowheads="1"/>
            </p:cNvSpPr>
            <p:nvPr/>
          </p:nvSpPr>
          <p:spPr bwMode="auto">
            <a:xfrm>
              <a:off x="6755056" y="26164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6">
              <a:extLst>
                <a:ext uri="{FF2B5EF4-FFF2-40B4-BE49-F238E27FC236}">
                  <a16:creationId xmlns:a16="http://schemas.microsoft.com/office/drawing/2014/main" id="{0EDAF4A5-ED51-557D-4751-720B37CC9297}"/>
                </a:ext>
              </a:extLst>
            </p:cNvPr>
            <p:cNvSpPr>
              <a:spLocks noChangeArrowheads="1"/>
            </p:cNvSpPr>
            <p:nvPr/>
          </p:nvSpPr>
          <p:spPr bwMode="auto">
            <a:xfrm>
              <a:off x="6023219" y="2530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7">
              <a:extLst>
                <a:ext uri="{FF2B5EF4-FFF2-40B4-BE49-F238E27FC236}">
                  <a16:creationId xmlns:a16="http://schemas.microsoft.com/office/drawing/2014/main" id="{A555C7EA-914C-5E6E-5AE8-679B24CFB6AD}"/>
                </a:ext>
              </a:extLst>
            </p:cNvPr>
            <p:cNvSpPr>
              <a:spLocks noChangeArrowheads="1"/>
            </p:cNvSpPr>
            <p:nvPr/>
          </p:nvSpPr>
          <p:spPr bwMode="auto">
            <a:xfrm>
              <a:off x="6942381" y="27529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Oval 58">
              <a:extLst>
                <a:ext uri="{FF2B5EF4-FFF2-40B4-BE49-F238E27FC236}">
                  <a16:creationId xmlns:a16="http://schemas.microsoft.com/office/drawing/2014/main" id="{FAB90E0C-8B4F-93B5-477D-C96D8BC775FE}"/>
                </a:ext>
              </a:extLst>
            </p:cNvPr>
            <p:cNvSpPr>
              <a:spLocks noChangeArrowheads="1"/>
            </p:cNvSpPr>
            <p:nvPr/>
          </p:nvSpPr>
          <p:spPr bwMode="auto">
            <a:xfrm>
              <a:off x="6967781" y="24195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Line 59">
              <a:extLst>
                <a:ext uri="{FF2B5EF4-FFF2-40B4-BE49-F238E27FC236}">
                  <a16:creationId xmlns:a16="http://schemas.microsoft.com/office/drawing/2014/main" id="{8BF69938-4D7B-FB25-F448-6C8270DEA327}"/>
                </a:ext>
              </a:extLst>
            </p:cNvPr>
            <p:cNvSpPr>
              <a:spLocks noChangeShapeType="1"/>
            </p:cNvSpPr>
            <p:nvPr/>
          </p:nvSpPr>
          <p:spPr bwMode="auto">
            <a:xfrm flipV="1">
              <a:off x="5913735" y="3848312"/>
              <a:ext cx="971496" cy="468539"/>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Text Box 60">
              <a:extLst>
                <a:ext uri="{FF2B5EF4-FFF2-40B4-BE49-F238E27FC236}">
                  <a16:creationId xmlns:a16="http://schemas.microsoft.com/office/drawing/2014/main" id="{3BE77726-E96E-4D7A-935B-6FACC22F967E}"/>
                </a:ext>
              </a:extLst>
            </p:cNvPr>
            <p:cNvSpPr txBox="1">
              <a:spLocks noChangeArrowheads="1"/>
            </p:cNvSpPr>
            <p:nvPr/>
          </p:nvSpPr>
          <p:spPr bwMode="auto">
            <a:xfrm>
              <a:off x="4612580" y="4272669"/>
              <a:ext cx="3399320" cy="535240"/>
            </a:xfrm>
            <a:prstGeom prst="rect">
              <a:avLst/>
            </a:prstGeom>
            <a:noFill/>
            <a:ln w="12700">
              <a:noFill/>
              <a:miter lim="800000"/>
              <a:headEnd/>
              <a:tailEnd/>
            </a:ln>
            <a:effectLst/>
          </p:spPr>
          <p:txBody>
            <a:bodyPr wrap="square">
              <a:prstTxWarp prst="textNoShape">
                <a:avLst/>
              </a:prstTxWarp>
              <a:spAutoFit/>
            </a:bodyPr>
            <a:lstStyle/>
            <a:p>
              <a:pPr algn="ctr"/>
              <a:r>
                <a:rPr lang="en-US" sz="2000" dirty="0">
                  <a:latin typeface="Arial" panose="020B0604020202020204" pitchFamily="34" charset="0"/>
                  <a:cs typeface="Arial" panose="020B0604020202020204" pitchFamily="34" charset="0"/>
                </a:rPr>
                <a:t>This </a:t>
              </a:r>
              <a:r>
                <a:rPr lang="en-US" sz="2000" b="1" dirty="0">
                  <a:solidFill>
                    <a:srgbClr val="800000"/>
                  </a:solidFill>
                  <a:latin typeface="Arial" panose="020B0604020202020204" pitchFamily="34" charset="0"/>
                  <a:cs typeface="Arial" panose="020B0604020202020204" pitchFamily="34" charset="0"/>
                </a:rPr>
                <a:t>sorting</a:t>
              </a:r>
              <a:r>
                <a:rPr lang="en-US" sz="2000" dirty="0">
                  <a:solidFill>
                    <a:srgbClr val="80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assigns which gates go left, and go right</a:t>
              </a:r>
            </a:p>
          </p:txBody>
        </p:sp>
      </p:grpSp>
    </p:spTree>
    <p:extLst>
      <p:ext uri="{BB962C8B-B14F-4D97-AF65-F5344CB8AC3E}">
        <p14:creationId xmlns:p14="http://schemas.microsoft.com/office/powerpoint/2010/main" val="3705979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B4B5-F5E1-8522-7078-AF5D4E9CE6B3}"/>
              </a:ext>
            </a:extLst>
          </p:cNvPr>
          <p:cNvSpPr>
            <a:spLocks noGrp="1"/>
          </p:cNvSpPr>
          <p:nvPr>
            <p:ph type="title"/>
          </p:nvPr>
        </p:nvSpPr>
        <p:spPr/>
        <p:txBody>
          <a:bodyPr/>
          <a:lstStyle/>
          <a:p>
            <a:r>
              <a:rPr lang="en-US" dirty="0"/>
              <a:t>Recursive Partitioning: How to Assign?</a:t>
            </a:r>
          </a:p>
        </p:txBody>
      </p:sp>
      <p:grpSp>
        <p:nvGrpSpPr>
          <p:cNvPr id="62" name="Group 61">
            <a:extLst>
              <a:ext uri="{FF2B5EF4-FFF2-40B4-BE49-F238E27FC236}">
                <a16:creationId xmlns:a16="http://schemas.microsoft.com/office/drawing/2014/main" id="{11A4A59D-9F70-B10B-B15E-8D153B1F1D7C}"/>
              </a:ext>
            </a:extLst>
          </p:cNvPr>
          <p:cNvGrpSpPr/>
          <p:nvPr/>
        </p:nvGrpSpPr>
        <p:grpSpPr>
          <a:xfrm>
            <a:off x="904995" y="1619477"/>
            <a:ext cx="10382009" cy="4633810"/>
            <a:chOff x="285991" y="792163"/>
            <a:chExt cx="7630770" cy="3405847"/>
          </a:xfrm>
        </p:grpSpPr>
        <p:sp>
          <p:nvSpPr>
            <p:cNvPr id="4" name="Rectangle 2">
              <a:extLst>
                <a:ext uri="{FF2B5EF4-FFF2-40B4-BE49-F238E27FC236}">
                  <a16:creationId xmlns:a16="http://schemas.microsoft.com/office/drawing/2014/main" id="{F7EDA8B6-561E-58E5-7CFF-736824F7A8BF}"/>
                </a:ext>
              </a:extLst>
            </p:cNvPr>
            <p:cNvSpPr>
              <a:spLocks noChangeArrowheads="1"/>
            </p:cNvSpPr>
            <p:nvPr/>
          </p:nvSpPr>
          <p:spPr bwMode="auto">
            <a:xfrm>
              <a:off x="1058863" y="874713"/>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 name="Text Box 4">
              <a:extLst>
                <a:ext uri="{FF2B5EF4-FFF2-40B4-BE49-F238E27FC236}">
                  <a16:creationId xmlns:a16="http://schemas.microsoft.com/office/drawing/2014/main" id="{801752E8-E400-A2BB-9591-253F9DCA3335}"/>
                </a:ext>
              </a:extLst>
            </p:cNvPr>
            <p:cNvSpPr txBox="1">
              <a:spLocks noChangeArrowheads="1"/>
            </p:cNvSpPr>
            <p:nvPr/>
          </p:nvSpPr>
          <p:spPr bwMode="auto">
            <a:xfrm>
              <a:off x="285991" y="3167698"/>
              <a:ext cx="2944572" cy="678647"/>
            </a:xfrm>
            <a:prstGeom prst="rect">
              <a:avLst/>
            </a:prstGeom>
            <a:noFill/>
            <a:ln w="12700">
              <a:noFill/>
              <a:miter lim="800000"/>
              <a:headEnd/>
              <a:tailEnd/>
            </a:ln>
            <a:effectLst/>
          </p:spPr>
          <p:txBody>
            <a:bodyPr wrap="square">
              <a:prstTxWarp prst="textNoShape">
                <a:avLst/>
              </a:prstTxWarp>
              <a:spAutoFit/>
            </a:bodyPr>
            <a:lstStyle/>
            <a:p>
              <a:pPr algn="r"/>
              <a:r>
                <a:rPr lang="en-US" sz="1800" dirty="0">
                  <a:latin typeface="Arial" panose="020B0604020202020204" pitchFamily="34" charset="0"/>
                  <a:cs typeface="Arial" panose="020B0604020202020204" pitchFamily="34" charset="0"/>
                </a:rPr>
                <a:t>Focus on the gates inside this shaded region </a:t>
              </a:r>
              <a:r>
                <a:rPr lang="en-US" sz="1800" b="1" dirty="0">
                  <a:solidFill>
                    <a:srgbClr val="0B4B8E"/>
                  </a:solidFill>
                  <a:latin typeface="Arial" panose="020B0604020202020204" pitchFamily="34" charset="0"/>
                  <a:cs typeface="Arial" panose="020B0604020202020204" pitchFamily="34" charset="0"/>
                </a:rPr>
                <a:t>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on the </a:t>
              </a:r>
              <a:r>
                <a:rPr lang="en-US" sz="1800" b="1" dirty="0">
                  <a:solidFill>
                    <a:srgbClr val="0B4B8E"/>
                  </a:solidFill>
                  <a:latin typeface="Arial" panose="020B0604020202020204" pitchFamily="34" charset="0"/>
                  <a:cs typeface="Arial" panose="020B0604020202020204" pitchFamily="34" charset="0"/>
                </a:rPr>
                <a:t>left</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side of the cut.</a:t>
              </a:r>
            </a:p>
          </p:txBody>
        </p:sp>
        <p:sp>
          <p:nvSpPr>
            <p:cNvPr id="6" name="Line 5">
              <a:extLst>
                <a:ext uri="{FF2B5EF4-FFF2-40B4-BE49-F238E27FC236}">
                  <a16:creationId xmlns:a16="http://schemas.microsoft.com/office/drawing/2014/main" id="{9D0CE3FC-AEDC-20D4-3130-361BF0FBECD6}"/>
                </a:ext>
              </a:extLst>
            </p:cNvPr>
            <p:cNvSpPr>
              <a:spLocks noChangeShapeType="1"/>
            </p:cNvSpPr>
            <p:nvPr/>
          </p:nvSpPr>
          <p:spPr bwMode="auto">
            <a:xfrm>
              <a:off x="2125663" y="898525"/>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6">
              <a:extLst>
                <a:ext uri="{FF2B5EF4-FFF2-40B4-BE49-F238E27FC236}">
                  <a16:creationId xmlns:a16="http://schemas.microsoft.com/office/drawing/2014/main" id="{6130D39C-DB23-7E58-AF4E-A970994B84B3}"/>
                </a:ext>
              </a:extLst>
            </p:cNvPr>
            <p:cNvSpPr>
              <a:spLocks noChangeShapeType="1"/>
            </p:cNvSpPr>
            <p:nvPr/>
          </p:nvSpPr>
          <p:spPr bwMode="auto">
            <a:xfrm flipV="1">
              <a:off x="1695450" y="2765424"/>
              <a:ext cx="77788" cy="504826"/>
            </a:xfrm>
            <a:prstGeom prst="line">
              <a:avLst/>
            </a:prstGeom>
            <a:noFill/>
            <a:ln w="28575">
              <a:solidFill>
                <a:srgbClr val="0B4B8E"/>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B623ECD-8790-F6B5-D7D2-924053ADA87A}"/>
                </a:ext>
              </a:extLst>
            </p:cNvPr>
            <p:cNvSpPr>
              <a:spLocks noChangeArrowheads="1"/>
            </p:cNvSpPr>
            <p:nvPr/>
          </p:nvSpPr>
          <p:spPr bwMode="auto">
            <a:xfrm>
              <a:off x="1068388" y="895350"/>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A7CF14B-28A6-2813-3658-EF5BF34FF916}"/>
                </a:ext>
              </a:extLst>
            </p:cNvPr>
            <p:cNvSpPr>
              <a:spLocks noChangeArrowheads="1"/>
            </p:cNvSpPr>
            <p:nvPr/>
          </p:nvSpPr>
          <p:spPr bwMode="auto">
            <a:xfrm>
              <a:off x="1250950" y="11890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1BB3B0D6-F2A5-26EC-2F20-EC709FF0E745}"/>
                </a:ext>
              </a:extLst>
            </p:cNvPr>
            <p:cNvSpPr>
              <a:spLocks noChangeArrowheads="1"/>
            </p:cNvSpPr>
            <p:nvPr/>
          </p:nvSpPr>
          <p:spPr bwMode="auto">
            <a:xfrm>
              <a:off x="1389063" y="15938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9C529212-5145-DFC1-5404-4579D9385EFE}"/>
                </a:ext>
              </a:extLst>
            </p:cNvPr>
            <p:cNvSpPr>
              <a:spLocks noChangeArrowheads="1"/>
            </p:cNvSpPr>
            <p:nvPr/>
          </p:nvSpPr>
          <p:spPr bwMode="auto">
            <a:xfrm>
              <a:off x="1316038" y="22494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31C509DB-39DB-3D5B-ECF0-72B058BFD0BF}"/>
                </a:ext>
              </a:extLst>
            </p:cNvPr>
            <p:cNvSpPr>
              <a:spLocks noChangeArrowheads="1"/>
            </p:cNvSpPr>
            <p:nvPr/>
          </p:nvSpPr>
          <p:spPr bwMode="auto">
            <a:xfrm>
              <a:off x="2763838" y="1055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A66AEF86-6745-8E32-8783-E1D4D27ADE20}"/>
                </a:ext>
              </a:extLst>
            </p:cNvPr>
            <p:cNvSpPr>
              <a:spLocks noChangeArrowheads="1"/>
            </p:cNvSpPr>
            <p:nvPr/>
          </p:nvSpPr>
          <p:spPr bwMode="auto">
            <a:xfrm>
              <a:off x="1774825" y="2498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B86E7FB1-EF5B-8CD4-980A-B15AE6A1586B}"/>
                </a:ext>
              </a:extLst>
            </p:cNvPr>
            <p:cNvSpPr>
              <a:spLocks noChangeArrowheads="1"/>
            </p:cNvSpPr>
            <p:nvPr/>
          </p:nvSpPr>
          <p:spPr bwMode="auto">
            <a:xfrm>
              <a:off x="2206625" y="18732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C804BF10-F7A8-08F1-EEF8-BC724FE33E90}"/>
                </a:ext>
              </a:extLst>
            </p:cNvPr>
            <p:cNvSpPr>
              <a:spLocks noChangeArrowheads="1"/>
            </p:cNvSpPr>
            <p:nvPr/>
          </p:nvSpPr>
          <p:spPr bwMode="auto">
            <a:xfrm>
              <a:off x="1687513" y="19716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C2A00A2-E59E-57C2-6967-256144D63FBA}"/>
                </a:ext>
              </a:extLst>
            </p:cNvPr>
            <p:cNvSpPr>
              <a:spLocks noChangeArrowheads="1"/>
            </p:cNvSpPr>
            <p:nvPr/>
          </p:nvSpPr>
          <p:spPr bwMode="auto">
            <a:xfrm>
              <a:off x="2455863" y="23606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2EADB9DF-E352-7BF5-411F-6371E83A5F06}"/>
                </a:ext>
              </a:extLst>
            </p:cNvPr>
            <p:cNvSpPr>
              <a:spLocks noChangeArrowheads="1"/>
            </p:cNvSpPr>
            <p:nvPr/>
          </p:nvSpPr>
          <p:spPr bwMode="auto">
            <a:xfrm>
              <a:off x="1684338" y="1101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D91A9C76-9635-04DD-1D9E-E5849C0D2BE0}"/>
                </a:ext>
              </a:extLst>
            </p:cNvPr>
            <p:cNvSpPr>
              <a:spLocks noChangeArrowheads="1"/>
            </p:cNvSpPr>
            <p:nvPr/>
          </p:nvSpPr>
          <p:spPr bwMode="auto">
            <a:xfrm>
              <a:off x="1708150" y="15065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DCA982BB-EA19-3883-0DC9-6D63491A9AC4}"/>
                </a:ext>
              </a:extLst>
            </p:cNvPr>
            <p:cNvSpPr>
              <a:spLocks noChangeArrowheads="1"/>
            </p:cNvSpPr>
            <p:nvPr/>
          </p:nvSpPr>
          <p:spPr bwMode="auto">
            <a:xfrm>
              <a:off x="2349500" y="12350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57FA5AB2-3544-0D09-1305-FBB4D03C29FF}"/>
                </a:ext>
              </a:extLst>
            </p:cNvPr>
            <p:cNvSpPr>
              <a:spLocks noChangeArrowheads="1"/>
            </p:cNvSpPr>
            <p:nvPr/>
          </p:nvSpPr>
          <p:spPr bwMode="auto">
            <a:xfrm>
              <a:off x="2668588" y="1584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9882C9-C362-C92E-78D1-DB320530595F}"/>
                </a:ext>
              </a:extLst>
            </p:cNvPr>
            <p:cNvSpPr>
              <a:spLocks noChangeArrowheads="1"/>
            </p:cNvSpPr>
            <p:nvPr/>
          </p:nvSpPr>
          <p:spPr bwMode="auto">
            <a:xfrm>
              <a:off x="985838" y="12461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4827F15A-EECD-6687-4369-5E0E61410402}"/>
                </a:ext>
              </a:extLst>
            </p:cNvPr>
            <p:cNvSpPr>
              <a:spLocks noChangeArrowheads="1"/>
            </p:cNvSpPr>
            <p:nvPr/>
          </p:nvSpPr>
          <p:spPr bwMode="auto">
            <a:xfrm>
              <a:off x="969963" y="2070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FDE20FDC-2A15-A342-6376-0B02B3B65855}"/>
                </a:ext>
              </a:extLst>
            </p:cNvPr>
            <p:cNvSpPr>
              <a:spLocks noChangeArrowheads="1"/>
            </p:cNvSpPr>
            <p:nvPr/>
          </p:nvSpPr>
          <p:spPr bwMode="auto">
            <a:xfrm>
              <a:off x="1471613" y="28384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F9596F-8EE2-E655-989A-93830BD27871}"/>
                </a:ext>
              </a:extLst>
            </p:cNvPr>
            <p:cNvSpPr>
              <a:spLocks noChangeArrowheads="1"/>
            </p:cNvSpPr>
            <p:nvPr/>
          </p:nvSpPr>
          <p:spPr bwMode="auto">
            <a:xfrm>
              <a:off x="2281238" y="28368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12E77CF9-8B7E-BFA9-E9AB-66C4D9A920DE}"/>
                </a:ext>
              </a:extLst>
            </p:cNvPr>
            <p:cNvSpPr>
              <a:spLocks noChangeArrowheads="1"/>
            </p:cNvSpPr>
            <p:nvPr/>
          </p:nvSpPr>
          <p:spPr bwMode="auto">
            <a:xfrm>
              <a:off x="3049588" y="2400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BF737EE-1E39-EB14-9BE3-CBFA2F6A84F2}"/>
                </a:ext>
              </a:extLst>
            </p:cNvPr>
            <p:cNvSpPr>
              <a:spLocks noChangeArrowheads="1"/>
            </p:cNvSpPr>
            <p:nvPr/>
          </p:nvSpPr>
          <p:spPr bwMode="auto">
            <a:xfrm>
              <a:off x="3062288" y="15160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FD133AA5-29AB-2BE0-AA6C-C92402C0E4EF}"/>
                </a:ext>
              </a:extLst>
            </p:cNvPr>
            <p:cNvSpPr>
              <a:spLocks noChangeArrowheads="1"/>
            </p:cNvSpPr>
            <p:nvPr/>
          </p:nvSpPr>
          <p:spPr bwMode="auto">
            <a:xfrm>
              <a:off x="2514600" y="8143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0AE36243-C366-6FF4-39FC-43BA5C1F0138}"/>
                </a:ext>
              </a:extLst>
            </p:cNvPr>
            <p:cNvSpPr>
              <a:spLocks noChangeArrowheads="1"/>
            </p:cNvSpPr>
            <p:nvPr/>
          </p:nvSpPr>
          <p:spPr bwMode="auto">
            <a:xfrm>
              <a:off x="1995488" y="812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7FC5FB3-BAEF-7E78-C86F-981A3DAFE53F}"/>
                </a:ext>
              </a:extLst>
            </p:cNvPr>
            <p:cNvSpPr>
              <a:spLocks noChangeArrowheads="1"/>
            </p:cNvSpPr>
            <p:nvPr/>
          </p:nvSpPr>
          <p:spPr bwMode="auto">
            <a:xfrm>
              <a:off x="1489075" y="7985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6E4CD9E-AB5F-C029-A9E6-AD8A414E59EB}"/>
                </a:ext>
              </a:extLst>
            </p:cNvPr>
            <p:cNvSpPr txBox="1"/>
            <p:nvPr/>
          </p:nvSpPr>
          <p:spPr>
            <a:xfrm>
              <a:off x="1065389" y="867833"/>
              <a:ext cx="258263" cy="271459"/>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nvGrpSpPr>
            <p:cNvPr id="31" name="Group 30">
              <a:extLst>
                <a:ext uri="{FF2B5EF4-FFF2-40B4-BE49-F238E27FC236}">
                  <a16:creationId xmlns:a16="http://schemas.microsoft.com/office/drawing/2014/main" id="{C80F9802-EC50-2DF2-F7F9-FE75A81CF3A2}"/>
                </a:ext>
              </a:extLst>
            </p:cNvPr>
            <p:cNvGrpSpPr/>
            <p:nvPr/>
          </p:nvGrpSpPr>
          <p:grpSpPr>
            <a:xfrm>
              <a:off x="4101375" y="792163"/>
              <a:ext cx="3815386" cy="3405847"/>
              <a:chOff x="4101375" y="792163"/>
              <a:chExt cx="3815386" cy="3405847"/>
            </a:xfrm>
          </p:grpSpPr>
          <p:sp>
            <p:nvSpPr>
              <p:cNvPr id="32" name="Rectangle 30">
                <a:extLst>
                  <a:ext uri="{FF2B5EF4-FFF2-40B4-BE49-F238E27FC236}">
                    <a16:creationId xmlns:a16="http://schemas.microsoft.com/office/drawing/2014/main" id="{158C8840-204F-0132-EF0A-3817A7F2B324}"/>
                  </a:ext>
                </a:extLst>
              </p:cNvPr>
              <p:cNvSpPr>
                <a:spLocks noChangeArrowheads="1"/>
              </p:cNvSpPr>
              <p:nvPr/>
            </p:nvSpPr>
            <p:spPr bwMode="auto">
              <a:xfrm>
                <a:off x="4656138" y="868363"/>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46B5230-430B-3DFA-4A64-91B220137806}"/>
                  </a:ext>
                </a:extLst>
              </p:cNvPr>
              <p:cNvSpPr>
                <a:spLocks noChangeArrowheads="1"/>
              </p:cNvSpPr>
              <p:nvPr/>
            </p:nvSpPr>
            <p:spPr bwMode="auto">
              <a:xfrm>
                <a:off x="4665663" y="889000"/>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8520E7B3-05E0-D0D0-DF30-26FE006197C6}"/>
                  </a:ext>
                </a:extLst>
              </p:cNvPr>
              <p:cNvSpPr>
                <a:spLocks noChangeArrowheads="1"/>
              </p:cNvSpPr>
              <p:nvPr/>
            </p:nvSpPr>
            <p:spPr bwMode="auto">
              <a:xfrm>
                <a:off x="4848225" y="1182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95ED7499-F374-87BA-6D17-4CCD87FBDBD5}"/>
                  </a:ext>
                </a:extLst>
              </p:cNvPr>
              <p:cNvSpPr>
                <a:spLocks noChangeArrowheads="1"/>
              </p:cNvSpPr>
              <p:nvPr/>
            </p:nvSpPr>
            <p:spPr bwMode="auto">
              <a:xfrm>
                <a:off x="4986338" y="15875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BE44955F-634F-AB42-F46E-EBDD8A5E9D36}"/>
                  </a:ext>
                </a:extLst>
              </p:cNvPr>
              <p:cNvSpPr>
                <a:spLocks noChangeArrowheads="1"/>
              </p:cNvSpPr>
              <p:nvPr/>
            </p:nvSpPr>
            <p:spPr bwMode="auto">
              <a:xfrm>
                <a:off x="4913313" y="22431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D0B4B79F-F398-5289-9196-0E7B00400849}"/>
                  </a:ext>
                </a:extLst>
              </p:cNvPr>
              <p:cNvSpPr>
                <a:spLocks noChangeArrowheads="1"/>
              </p:cNvSpPr>
              <p:nvPr/>
            </p:nvSpPr>
            <p:spPr bwMode="auto">
              <a:xfrm>
                <a:off x="6421438" y="101917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13EFA20D-46AE-F211-F73F-DAC3A795D3AD}"/>
                  </a:ext>
                </a:extLst>
              </p:cNvPr>
              <p:cNvSpPr>
                <a:spLocks noChangeArrowheads="1"/>
              </p:cNvSpPr>
              <p:nvPr/>
            </p:nvSpPr>
            <p:spPr bwMode="auto">
              <a:xfrm>
                <a:off x="5372100" y="24923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5E2BCBC5-00AC-6725-ECD3-1887D981A3AA}"/>
                  </a:ext>
                </a:extLst>
              </p:cNvPr>
              <p:cNvSpPr>
                <a:spLocks noChangeArrowheads="1"/>
              </p:cNvSpPr>
              <p:nvPr/>
            </p:nvSpPr>
            <p:spPr bwMode="auto">
              <a:xfrm>
                <a:off x="5803900" y="1866900"/>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A7C41304-058B-5E42-A160-5B9790753E42}"/>
                  </a:ext>
                </a:extLst>
              </p:cNvPr>
              <p:cNvSpPr>
                <a:spLocks noChangeArrowheads="1"/>
              </p:cNvSpPr>
              <p:nvPr/>
            </p:nvSpPr>
            <p:spPr bwMode="auto">
              <a:xfrm>
                <a:off x="5284788" y="1965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3B2A28D8-3883-ADF6-AF59-AB401F5EE9C8}"/>
                  </a:ext>
                </a:extLst>
              </p:cNvPr>
              <p:cNvSpPr>
                <a:spLocks noChangeArrowheads="1"/>
              </p:cNvSpPr>
              <p:nvPr/>
            </p:nvSpPr>
            <p:spPr bwMode="auto">
              <a:xfrm>
                <a:off x="6053138" y="2354263"/>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92A842C3-3052-646E-7EEF-95FA3C046ADB}"/>
                  </a:ext>
                </a:extLst>
              </p:cNvPr>
              <p:cNvSpPr>
                <a:spLocks noChangeArrowheads="1"/>
              </p:cNvSpPr>
              <p:nvPr/>
            </p:nvSpPr>
            <p:spPr bwMode="auto">
              <a:xfrm>
                <a:off x="5281613" y="10953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556C03C7-7FD0-75CF-22F9-193DD66B96C9}"/>
                  </a:ext>
                </a:extLst>
              </p:cNvPr>
              <p:cNvSpPr>
                <a:spLocks noChangeArrowheads="1"/>
              </p:cNvSpPr>
              <p:nvPr/>
            </p:nvSpPr>
            <p:spPr bwMode="auto">
              <a:xfrm>
                <a:off x="5305425" y="15001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298B02E2-0D81-7CC1-7C3C-D73A8DF7B74A}"/>
                  </a:ext>
                </a:extLst>
              </p:cNvPr>
              <p:cNvSpPr>
                <a:spLocks noChangeArrowheads="1"/>
              </p:cNvSpPr>
              <p:nvPr/>
            </p:nvSpPr>
            <p:spPr bwMode="auto">
              <a:xfrm>
                <a:off x="5946775" y="122872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7C5A8D03-74AC-A515-154D-09D7E2257AB1}"/>
                  </a:ext>
                </a:extLst>
              </p:cNvPr>
              <p:cNvSpPr>
                <a:spLocks noChangeArrowheads="1"/>
              </p:cNvSpPr>
              <p:nvPr/>
            </p:nvSpPr>
            <p:spPr bwMode="auto">
              <a:xfrm>
                <a:off x="6265863" y="157797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Rectangle 47">
                <a:extLst>
                  <a:ext uri="{FF2B5EF4-FFF2-40B4-BE49-F238E27FC236}">
                    <a16:creationId xmlns:a16="http://schemas.microsoft.com/office/drawing/2014/main" id="{63892C68-FB47-95F1-1BB4-881808844DF3}"/>
                  </a:ext>
                </a:extLst>
              </p:cNvPr>
              <p:cNvSpPr>
                <a:spLocks noChangeArrowheads="1"/>
              </p:cNvSpPr>
              <p:nvPr/>
            </p:nvSpPr>
            <p:spPr bwMode="auto">
              <a:xfrm>
                <a:off x="5068888" y="283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Rectangle 48">
                <a:extLst>
                  <a:ext uri="{FF2B5EF4-FFF2-40B4-BE49-F238E27FC236}">
                    <a16:creationId xmlns:a16="http://schemas.microsoft.com/office/drawing/2014/main" id="{C76B0AAC-8772-9BAF-2012-5C45BF855D00}"/>
                  </a:ext>
                </a:extLst>
              </p:cNvPr>
              <p:cNvSpPr>
                <a:spLocks noChangeArrowheads="1"/>
              </p:cNvSpPr>
              <p:nvPr/>
            </p:nvSpPr>
            <p:spPr bwMode="auto">
              <a:xfrm>
                <a:off x="5878513" y="28305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Rectangle 49">
                <a:extLst>
                  <a:ext uri="{FF2B5EF4-FFF2-40B4-BE49-F238E27FC236}">
                    <a16:creationId xmlns:a16="http://schemas.microsoft.com/office/drawing/2014/main" id="{1505D59F-9020-5B78-5A55-76EDB7B126BD}"/>
                  </a:ext>
                </a:extLst>
              </p:cNvPr>
              <p:cNvSpPr>
                <a:spLocks noChangeArrowheads="1"/>
              </p:cNvSpPr>
              <p:nvPr/>
            </p:nvSpPr>
            <p:spPr bwMode="auto">
              <a:xfrm>
                <a:off x="6646863" y="23939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Rectangle 50">
                <a:extLst>
                  <a:ext uri="{FF2B5EF4-FFF2-40B4-BE49-F238E27FC236}">
                    <a16:creationId xmlns:a16="http://schemas.microsoft.com/office/drawing/2014/main" id="{0A3993D4-75C4-FC46-448D-8477C2443753}"/>
                  </a:ext>
                </a:extLst>
              </p:cNvPr>
              <p:cNvSpPr>
                <a:spLocks noChangeArrowheads="1"/>
              </p:cNvSpPr>
              <p:nvPr/>
            </p:nvSpPr>
            <p:spPr bwMode="auto">
              <a:xfrm>
                <a:off x="6659563" y="1509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Rectangle 51">
                <a:extLst>
                  <a:ext uri="{FF2B5EF4-FFF2-40B4-BE49-F238E27FC236}">
                    <a16:creationId xmlns:a16="http://schemas.microsoft.com/office/drawing/2014/main" id="{FE3C6E31-22B9-EC50-4E62-71791FE6C0FF}"/>
                  </a:ext>
                </a:extLst>
              </p:cNvPr>
              <p:cNvSpPr>
                <a:spLocks noChangeArrowheads="1"/>
              </p:cNvSpPr>
              <p:nvPr/>
            </p:nvSpPr>
            <p:spPr bwMode="auto">
              <a:xfrm>
                <a:off x="6111875" y="8080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Rectangle 55">
                <a:extLst>
                  <a:ext uri="{FF2B5EF4-FFF2-40B4-BE49-F238E27FC236}">
                    <a16:creationId xmlns:a16="http://schemas.microsoft.com/office/drawing/2014/main" id="{E6DCEC1E-C18C-639C-2A66-1E8A211FFACF}"/>
                  </a:ext>
                </a:extLst>
              </p:cNvPr>
              <p:cNvSpPr>
                <a:spLocks noChangeArrowheads="1"/>
              </p:cNvSpPr>
              <p:nvPr/>
            </p:nvSpPr>
            <p:spPr bwMode="auto">
              <a:xfrm>
                <a:off x="4675188" y="887413"/>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Text Box 56">
                <a:extLst>
                  <a:ext uri="{FF2B5EF4-FFF2-40B4-BE49-F238E27FC236}">
                    <a16:creationId xmlns:a16="http://schemas.microsoft.com/office/drawing/2014/main" id="{F83C9BB9-95B2-EF20-9E25-6BC62D0FC81D}"/>
                  </a:ext>
                </a:extLst>
              </p:cNvPr>
              <p:cNvSpPr txBox="1">
                <a:spLocks noChangeArrowheads="1"/>
              </p:cNvSpPr>
              <p:nvPr/>
            </p:nvSpPr>
            <p:spPr bwMode="auto">
              <a:xfrm>
                <a:off x="4101375" y="3112175"/>
                <a:ext cx="3815386" cy="1085835"/>
              </a:xfrm>
              <a:prstGeom prst="rect">
                <a:avLst/>
              </a:prstGeom>
              <a:noFill/>
              <a:ln w="12700">
                <a:noFill/>
                <a:miter lim="800000"/>
                <a:headEnd/>
                <a:tailEnd/>
              </a:ln>
              <a:effectLst/>
            </p:spPr>
            <p:txBody>
              <a:bodyPr wrap="squar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New big questions: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(1)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How do we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keep</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the gates assigned to left side actually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in</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the left side?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(2)</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How do we model wires that</a:t>
                </a:r>
                <a:r>
                  <a:rPr lang="en-US" kern="0" dirty="0">
                    <a:solidFill>
                      <a:sysClr val="windowText" lastClr="000000"/>
                    </a:solidFill>
                    <a:latin typeface="Arial" panose="020B0604020202020204" pitchFamily="34" charset="0"/>
                    <a:cs typeface="Arial" panose="020B0604020202020204" pitchFamily="34" charset="0"/>
                  </a:rPr>
                  <a:t>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connect</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to gates/pads on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right</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
                </a:r>
                <a:r>
                  <a:rPr kumimoji="0" lang="en-US"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Can’t ignore these!</a:t>
                </a:r>
              </a:p>
            </p:txBody>
          </p:sp>
          <p:sp>
            <p:nvSpPr>
              <p:cNvPr id="53" name="Line 57">
                <a:extLst>
                  <a:ext uri="{FF2B5EF4-FFF2-40B4-BE49-F238E27FC236}">
                    <a16:creationId xmlns:a16="http://schemas.microsoft.com/office/drawing/2014/main" id="{F71170DE-5D91-AA92-8AA1-CAC7640E45D5}"/>
                  </a:ext>
                </a:extLst>
              </p:cNvPr>
              <p:cNvSpPr>
                <a:spLocks noChangeShapeType="1"/>
              </p:cNvSpPr>
              <p:nvPr/>
            </p:nvSpPr>
            <p:spPr bwMode="auto">
              <a:xfrm>
                <a:off x="5448300" y="2097088"/>
                <a:ext cx="590550" cy="3095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Line 58">
                <a:extLst>
                  <a:ext uri="{FF2B5EF4-FFF2-40B4-BE49-F238E27FC236}">
                    <a16:creationId xmlns:a16="http://schemas.microsoft.com/office/drawing/2014/main" id="{DC3E9FFD-2A1E-5074-B8D4-61371F12E2DE}"/>
                  </a:ext>
                </a:extLst>
              </p:cNvPr>
              <p:cNvSpPr>
                <a:spLocks noChangeShapeType="1"/>
              </p:cNvSpPr>
              <p:nvPr/>
            </p:nvSpPr>
            <p:spPr bwMode="auto">
              <a:xfrm>
                <a:off x="5492750" y="1595438"/>
                <a:ext cx="796925" cy="58737"/>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Line 31">
                <a:extLst>
                  <a:ext uri="{FF2B5EF4-FFF2-40B4-BE49-F238E27FC236}">
                    <a16:creationId xmlns:a16="http://schemas.microsoft.com/office/drawing/2014/main" id="{BF697A5D-BC5D-7463-4C7C-26A4F94D1BA7}"/>
                  </a:ext>
                </a:extLst>
              </p:cNvPr>
              <p:cNvSpPr>
                <a:spLocks noChangeShapeType="1"/>
              </p:cNvSpPr>
              <p:nvPr/>
            </p:nvSpPr>
            <p:spPr bwMode="auto">
              <a:xfrm flipV="1">
                <a:off x="5372101" y="2406650"/>
                <a:ext cx="482600" cy="806450"/>
              </a:xfrm>
              <a:prstGeom prst="line">
                <a:avLst/>
              </a:prstGeom>
              <a:noFill/>
              <a:ln w="28575">
                <a:solidFill>
                  <a:srgbClr val="0B4B8E"/>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Line 58">
                <a:extLst>
                  <a:ext uri="{FF2B5EF4-FFF2-40B4-BE49-F238E27FC236}">
                    <a16:creationId xmlns:a16="http://schemas.microsoft.com/office/drawing/2014/main" id="{783C58AA-F08E-B9E2-9CFB-3587B15D752D}"/>
                  </a:ext>
                </a:extLst>
              </p:cNvPr>
              <p:cNvSpPr>
                <a:spLocks noChangeShapeType="1"/>
              </p:cNvSpPr>
              <p:nvPr/>
            </p:nvSpPr>
            <p:spPr bwMode="auto">
              <a:xfrm flipV="1">
                <a:off x="5422901" y="908051"/>
                <a:ext cx="704850" cy="26828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45">
                <a:extLst>
                  <a:ext uri="{FF2B5EF4-FFF2-40B4-BE49-F238E27FC236}">
                    <a16:creationId xmlns:a16="http://schemas.microsoft.com/office/drawing/2014/main" id="{3ED64373-D314-E45C-E091-FD7D66D78430}"/>
                  </a:ext>
                </a:extLst>
              </p:cNvPr>
              <p:cNvSpPr>
                <a:spLocks noChangeArrowheads="1"/>
              </p:cNvSpPr>
              <p:nvPr/>
            </p:nvSpPr>
            <p:spPr bwMode="auto">
              <a:xfrm>
                <a:off x="4583113" y="12398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ectangle 46">
                <a:extLst>
                  <a:ext uri="{FF2B5EF4-FFF2-40B4-BE49-F238E27FC236}">
                    <a16:creationId xmlns:a16="http://schemas.microsoft.com/office/drawing/2014/main" id="{BED16ABA-1422-4551-7F4E-97A0500FA4E4}"/>
                  </a:ext>
                </a:extLst>
              </p:cNvPr>
              <p:cNvSpPr>
                <a:spLocks noChangeArrowheads="1"/>
              </p:cNvSpPr>
              <p:nvPr/>
            </p:nvSpPr>
            <p:spPr bwMode="auto">
              <a:xfrm>
                <a:off x="4567238" y="20637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Rectangle 52">
                <a:extLst>
                  <a:ext uri="{FF2B5EF4-FFF2-40B4-BE49-F238E27FC236}">
                    <a16:creationId xmlns:a16="http://schemas.microsoft.com/office/drawing/2014/main" id="{E6724A57-E18B-9566-877D-DDCC30477482}"/>
                  </a:ext>
                </a:extLst>
              </p:cNvPr>
              <p:cNvSpPr>
                <a:spLocks noChangeArrowheads="1"/>
              </p:cNvSpPr>
              <p:nvPr/>
            </p:nvSpPr>
            <p:spPr bwMode="auto">
              <a:xfrm>
                <a:off x="5592763" y="8064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53">
                <a:extLst>
                  <a:ext uri="{FF2B5EF4-FFF2-40B4-BE49-F238E27FC236}">
                    <a16:creationId xmlns:a16="http://schemas.microsoft.com/office/drawing/2014/main" id="{7C98CA82-2D69-E4FC-0D33-6DFABA475EBD}"/>
                  </a:ext>
                </a:extLst>
              </p:cNvPr>
              <p:cNvSpPr>
                <a:spLocks noChangeArrowheads="1"/>
              </p:cNvSpPr>
              <p:nvPr/>
            </p:nvSpPr>
            <p:spPr bwMode="auto">
              <a:xfrm>
                <a:off x="5086350" y="7921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61" name="TextBox 60">
              <a:extLst>
                <a:ext uri="{FF2B5EF4-FFF2-40B4-BE49-F238E27FC236}">
                  <a16:creationId xmlns:a16="http://schemas.microsoft.com/office/drawing/2014/main" id="{4BA28157-0A97-9679-19E9-646A93CAB8D8}"/>
                </a:ext>
              </a:extLst>
            </p:cNvPr>
            <p:cNvSpPr txBox="1"/>
            <p:nvPr/>
          </p:nvSpPr>
          <p:spPr>
            <a:xfrm>
              <a:off x="4646789" y="857955"/>
              <a:ext cx="258263" cy="271459"/>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spTree>
    <p:extLst>
      <p:ext uri="{BB962C8B-B14F-4D97-AF65-F5344CB8AC3E}">
        <p14:creationId xmlns:p14="http://schemas.microsoft.com/office/powerpoint/2010/main" val="28318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86AB-B260-C021-94D6-E4FEAEDAC259}"/>
              </a:ext>
            </a:extLst>
          </p:cNvPr>
          <p:cNvSpPr>
            <a:spLocks noGrp="1"/>
          </p:cNvSpPr>
          <p:nvPr>
            <p:ph type="title"/>
          </p:nvPr>
        </p:nvSpPr>
        <p:spPr/>
        <p:txBody>
          <a:bodyPr/>
          <a:lstStyle/>
          <a:p>
            <a:r>
              <a:rPr lang="en-US" dirty="0"/>
              <a:t>Recursive Partitioning: How to Contain?</a:t>
            </a:r>
          </a:p>
        </p:txBody>
      </p:sp>
      <p:sp>
        <p:nvSpPr>
          <p:cNvPr id="3" name="Content Placeholder 2">
            <a:extLst>
              <a:ext uri="{FF2B5EF4-FFF2-40B4-BE49-F238E27FC236}">
                <a16:creationId xmlns:a16="http://schemas.microsoft.com/office/drawing/2014/main" id="{B5661B82-50B8-53EF-C968-FFE47DF791EE}"/>
              </a:ext>
            </a:extLst>
          </p:cNvPr>
          <p:cNvSpPr>
            <a:spLocks noGrp="1"/>
          </p:cNvSpPr>
          <p:nvPr>
            <p:ph idx="1"/>
          </p:nvPr>
        </p:nvSpPr>
        <p:spPr/>
        <p:txBody>
          <a:bodyPr/>
          <a:lstStyle/>
          <a:p>
            <a:pPr algn="just">
              <a:lnSpc>
                <a:spcPct val="80000"/>
              </a:lnSpc>
            </a:pPr>
            <a:r>
              <a:rPr lang="en-US" sz="2600" b="1" dirty="0"/>
              <a:t>Idea: Pseudo-pads</a:t>
            </a:r>
          </a:p>
          <a:p>
            <a:pPr lvl="1" algn="just">
              <a:lnSpc>
                <a:spcPct val="80000"/>
              </a:lnSpc>
            </a:pPr>
            <a:r>
              <a:rPr lang="en-US" sz="2200" dirty="0"/>
              <a:t>Every gate &amp; pad not inside region </a:t>
            </a:r>
            <a:r>
              <a:rPr lang="en-US" sz="2200" b="1" dirty="0"/>
              <a:t>R</a:t>
            </a:r>
            <a:r>
              <a:rPr lang="en-US" sz="2200" dirty="0"/>
              <a:t> is modeled as a pad on boundary of </a:t>
            </a:r>
            <a:r>
              <a:rPr lang="en-US" sz="2200" b="1" dirty="0"/>
              <a:t>R</a:t>
            </a:r>
          </a:p>
          <a:p>
            <a:pPr lvl="1" algn="just">
              <a:lnSpc>
                <a:spcPct val="80000"/>
              </a:lnSpc>
            </a:pPr>
            <a:r>
              <a:rPr lang="en-US" sz="2200" dirty="0"/>
              <a:t>Propagate these outside gates using their current (</a:t>
            </a:r>
            <a:r>
              <a:rPr lang="en-US" sz="2200" dirty="0" err="1"/>
              <a:t>x,y</a:t>
            </a:r>
            <a:r>
              <a:rPr lang="en-US" sz="2200" dirty="0"/>
              <a:t>) location to nearest point on </a:t>
            </a:r>
            <a:r>
              <a:rPr lang="en-US" sz="2200" b="1" dirty="0"/>
              <a:t>R</a:t>
            </a:r>
            <a:r>
              <a:rPr lang="en-US" sz="2200" dirty="0"/>
              <a:t>; </a:t>
            </a:r>
          </a:p>
          <a:p>
            <a:pPr lvl="1" algn="just">
              <a:lnSpc>
                <a:spcPct val="80000"/>
              </a:lnSpc>
            </a:pPr>
            <a:r>
              <a:rPr lang="en-US" sz="2200" dirty="0"/>
              <a:t>For this example, we take the y coordinate, and put pad on center of cut line x</a:t>
            </a:r>
          </a:p>
          <a:p>
            <a:pPr algn="just"/>
            <a:endParaRPr lang="en-US" dirty="0"/>
          </a:p>
        </p:txBody>
      </p:sp>
      <p:grpSp>
        <p:nvGrpSpPr>
          <p:cNvPr id="74" name="Group 73">
            <a:extLst>
              <a:ext uri="{FF2B5EF4-FFF2-40B4-BE49-F238E27FC236}">
                <a16:creationId xmlns:a16="http://schemas.microsoft.com/office/drawing/2014/main" id="{DE493E83-B0A7-581B-FB09-E367DF745BC0}"/>
              </a:ext>
            </a:extLst>
          </p:cNvPr>
          <p:cNvGrpSpPr/>
          <p:nvPr/>
        </p:nvGrpSpPr>
        <p:grpSpPr>
          <a:xfrm>
            <a:off x="1950432" y="3265716"/>
            <a:ext cx="7630628" cy="3271332"/>
            <a:chOff x="948055" y="2054225"/>
            <a:chExt cx="6579657" cy="2820769"/>
          </a:xfrm>
        </p:grpSpPr>
        <p:sp>
          <p:nvSpPr>
            <p:cNvPr id="4" name="Rectangle 3">
              <a:extLst>
                <a:ext uri="{FF2B5EF4-FFF2-40B4-BE49-F238E27FC236}">
                  <a16:creationId xmlns:a16="http://schemas.microsoft.com/office/drawing/2014/main" id="{B8EBDABE-934C-C46A-DBE6-8216E5DC2D18}"/>
                </a:ext>
              </a:extLst>
            </p:cNvPr>
            <p:cNvSpPr>
              <a:spLocks noChangeArrowheads="1"/>
            </p:cNvSpPr>
            <p:nvPr/>
          </p:nvSpPr>
          <p:spPr bwMode="auto">
            <a:xfrm>
              <a:off x="1385888" y="2159000"/>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7">
              <a:extLst>
                <a:ext uri="{FF2B5EF4-FFF2-40B4-BE49-F238E27FC236}">
                  <a16:creationId xmlns:a16="http://schemas.microsoft.com/office/drawing/2014/main" id="{C48AC981-665B-552F-36DA-06373DF28C0A}"/>
                </a:ext>
              </a:extLst>
            </p:cNvPr>
            <p:cNvSpPr>
              <a:spLocks noChangeArrowheads="1"/>
            </p:cNvSpPr>
            <p:nvPr/>
          </p:nvSpPr>
          <p:spPr bwMode="auto">
            <a:xfrm>
              <a:off x="1366838" y="215423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Rectangle 8">
              <a:extLst>
                <a:ext uri="{FF2B5EF4-FFF2-40B4-BE49-F238E27FC236}">
                  <a16:creationId xmlns:a16="http://schemas.microsoft.com/office/drawing/2014/main" id="{5E43C194-26A0-E2B4-4758-5802972F5FE2}"/>
                </a:ext>
              </a:extLst>
            </p:cNvPr>
            <p:cNvSpPr>
              <a:spLocks noChangeArrowheads="1"/>
            </p:cNvSpPr>
            <p:nvPr/>
          </p:nvSpPr>
          <p:spPr bwMode="auto">
            <a:xfrm>
              <a:off x="1376363" y="21605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9">
              <a:extLst>
                <a:ext uri="{FF2B5EF4-FFF2-40B4-BE49-F238E27FC236}">
                  <a16:creationId xmlns:a16="http://schemas.microsoft.com/office/drawing/2014/main" id="{69FF75AB-217D-5F56-0AF4-C8D4BC196C0A}"/>
                </a:ext>
              </a:extLst>
            </p:cNvPr>
            <p:cNvSpPr>
              <a:spLocks noChangeArrowheads="1"/>
            </p:cNvSpPr>
            <p:nvPr/>
          </p:nvSpPr>
          <p:spPr bwMode="auto">
            <a:xfrm>
              <a:off x="1558925" y="24542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10">
              <a:extLst>
                <a:ext uri="{FF2B5EF4-FFF2-40B4-BE49-F238E27FC236}">
                  <a16:creationId xmlns:a16="http://schemas.microsoft.com/office/drawing/2014/main" id="{62734AB6-444C-63E2-B347-79D58A1B61AE}"/>
                </a:ext>
              </a:extLst>
            </p:cNvPr>
            <p:cNvSpPr>
              <a:spLocks noChangeArrowheads="1"/>
            </p:cNvSpPr>
            <p:nvPr/>
          </p:nvSpPr>
          <p:spPr bwMode="auto">
            <a:xfrm>
              <a:off x="1697038" y="28590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11">
              <a:extLst>
                <a:ext uri="{FF2B5EF4-FFF2-40B4-BE49-F238E27FC236}">
                  <a16:creationId xmlns:a16="http://schemas.microsoft.com/office/drawing/2014/main" id="{E4FD4349-4016-5F17-258B-E98CF1BCC75C}"/>
                </a:ext>
              </a:extLst>
            </p:cNvPr>
            <p:cNvSpPr>
              <a:spLocks noChangeArrowheads="1"/>
            </p:cNvSpPr>
            <p:nvPr/>
          </p:nvSpPr>
          <p:spPr bwMode="auto">
            <a:xfrm>
              <a:off x="1624013" y="3514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2">
              <a:extLst>
                <a:ext uri="{FF2B5EF4-FFF2-40B4-BE49-F238E27FC236}">
                  <a16:creationId xmlns:a16="http://schemas.microsoft.com/office/drawing/2014/main" id="{5FC506ED-45AB-9EEC-1FBB-EAB0CB8E252A}"/>
                </a:ext>
              </a:extLst>
            </p:cNvPr>
            <p:cNvSpPr>
              <a:spLocks noChangeArrowheads="1"/>
            </p:cNvSpPr>
            <p:nvPr/>
          </p:nvSpPr>
          <p:spPr bwMode="auto">
            <a:xfrm>
              <a:off x="3116263" y="230505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3">
              <a:extLst>
                <a:ext uri="{FF2B5EF4-FFF2-40B4-BE49-F238E27FC236}">
                  <a16:creationId xmlns:a16="http://schemas.microsoft.com/office/drawing/2014/main" id="{E4BB580C-3255-6893-D873-01D82D51C9FB}"/>
                </a:ext>
              </a:extLst>
            </p:cNvPr>
            <p:cNvSpPr>
              <a:spLocks noChangeArrowheads="1"/>
            </p:cNvSpPr>
            <p:nvPr/>
          </p:nvSpPr>
          <p:spPr bwMode="auto">
            <a:xfrm>
              <a:off x="2082800" y="3763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4">
              <a:extLst>
                <a:ext uri="{FF2B5EF4-FFF2-40B4-BE49-F238E27FC236}">
                  <a16:creationId xmlns:a16="http://schemas.microsoft.com/office/drawing/2014/main" id="{1392B853-B901-349A-E25C-043EC2840A5D}"/>
                </a:ext>
              </a:extLst>
            </p:cNvPr>
            <p:cNvSpPr>
              <a:spLocks noChangeArrowheads="1"/>
            </p:cNvSpPr>
            <p:nvPr/>
          </p:nvSpPr>
          <p:spPr bwMode="auto">
            <a:xfrm>
              <a:off x="2514600" y="3138488"/>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5">
              <a:extLst>
                <a:ext uri="{FF2B5EF4-FFF2-40B4-BE49-F238E27FC236}">
                  <a16:creationId xmlns:a16="http://schemas.microsoft.com/office/drawing/2014/main" id="{25F87FD2-6CF5-67A3-3337-9817D351E826}"/>
                </a:ext>
              </a:extLst>
            </p:cNvPr>
            <p:cNvSpPr>
              <a:spLocks noChangeArrowheads="1"/>
            </p:cNvSpPr>
            <p:nvPr/>
          </p:nvSpPr>
          <p:spPr bwMode="auto">
            <a:xfrm>
              <a:off x="1995488" y="32369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7">
              <a:extLst>
                <a:ext uri="{FF2B5EF4-FFF2-40B4-BE49-F238E27FC236}">
                  <a16:creationId xmlns:a16="http://schemas.microsoft.com/office/drawing/2014/main" id="{7057946A-9BD8-8DB1-BD9B-500A9DD91A6A}"/>
                </a:ext>
              </a:extLst>
            </p:cNvPr>
            <p:cNvSpPr>
              <a:spLocks noChangeArrowheads="1"/>
            </p:cNvSpPr>
            <p:nvPr/>
          </p:nvSpPr>
          <p:spPr bwMode="auto">
            <a:xfrm>
              <a:off x="1992313" y="2366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8">
              <a:extLst>
                <a:ext uri="{FF2B5EF4-FFF2-40B4-BE49-F238E27FC236}">
                  <a16:creationId xmlns:a16="http://schemas.microsoft.com/office/drawing/2014/main" id="{A21333CB-8079-8CB5-47BB-0FFC44B1FC0D}"/>
                </a:ext>
              </a:extLst>
            </p:cNvPr>
            <p:cNvSpPr>
              <a:spLocks noChangeArrowheads="1"/>
            </p:cNvSpPr>
            <p:nvPr/>
          </p:nvSpPr>
          <p:spPr bwMode="auto">
            <a:xfrm>
              <a:off x="2001838" y="27717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9">
              <a:extLst>
                <a:ext uri="{FF2B5EF4-FFF2-40B4-BE49-F238E27FC236}">
                  <a16:creationId xmlns:a16="http://schemas.microsoft.com/office/drawing/2014/main" id="{9573519C-F12E-C162-D3D1-B3A7E9E5F5CF}"/>
                </a:ext>
              </a:extLst>
            </p:cNvPr>
            <p:cNvSpPr>
              <a:spLocks noChangeArrowheads="1"/>
            </p:cNvSpPr>
            <p:nvPr/>
          </p:nvSpPr>
          <p:spPr bwMode="auto">
            <a:xfrm>
              <a:off x="2657475" y="250031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20">
              <a:extLst>
                <a:ext uri="{FF2B5EF4-FFF2-40B4-BE49-F238E27FC236}">
                  <a16:creationId xmlns:a16="http://schemas.microsoft.com/office/drawing/2014/main" id="{1D79FEEE-E67F-EC5F-AC1F-82F79914C70B}"/>
                </a:ext>
              </a:extLst>
            </p:cNvPr>
            <p:cNvSpPr>
              <a:spLocks noChangeArrowheads="1"/>
            </p:cNvSpPr>
            <p:nvPr/>
          </p:nvSpPr>
          <p:spPr bwMode="auto">
            <a:xfrm>
              <a:off x="2976563" y="2849563"/>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21">
              <a:extLst>
                <a:ext uri="{FF2B5EF4-FFF2-40B4-BE49-F238E27FC236}">
                  <a16:creationId xmlns:a16="http://schemas.microsoft.com/office/drawing/2014/main" id="{E521AB8F-6FDC-5556-5677-7900E99D86B4}"/>
                </a:ext>
              </a:extLst>
            </p:cNvPr>
            <p:cNvSpPr>
              <a:spLocks noChangeArrowheads="1"/>
            </p:cNvSpPr>
            <p:nvPr/>
          </p:nvSpPr>
          <p:spPr bwMode="auto">
            <a:xfrm>
              <a:off x="1293813" y="25114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22">
              <a:extLst>
                <a:ext uri="{FF2B5EF4-FFF2-40B4-BE49-F238E27FC236}">
                  <a16:creationId xmlns:a16="http://schemas.microsoft.com/office/drawing/2014/main" id="{E9C51C24-9C29-A18D-6D55-3788D78759A5}"/>
                </a:ext>
              </a:extLst>
            </p:cNvPr>
            <p:cNvSpPr>
              <a:spLocks noChangeArrowheads="1"/>
            </p:cNvSpPr>
            <p:nvPr/>
          </p:nvSpPr>
          <p:spPr bwMode="auto">
            <a:xfrm>
              <a:off x="1277938" y="33353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3">
              <a:extLst>
                <a:ext uri="{FF2B5EF4-FFF2-40B4-BE49-F238E27FC236}">
                  <a16:creationId xmlns:a16="http://schemas.microsoft.com/office/drawing/2014/main" id="{F3AEDC9A-91C5-6C1D-1BDB-978F60199148}"/>
                </a:ext>
              </a:extLst>
            </p:cNvPr>
            <p:cNvSpPr>
              <a:spLocks noChangeArrowheads="1"/>
            </p:cNvSpPr>
            <p:nvPr/>
          </p:nvSpPr>
          <p:spPr bwMode="auto">
            <a:xfrm>
              <a:off x="1779588" y="41036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4">
              <a:extLst>
                <a:ext uri="{FF2B5EF4-FFF2-40B4-BE49-F238E27FC236}">
                  <a16:creationId xmlns:a16="http://schemas.microsoft.com/office/drawing/2014/main" id="{DC067689-F4CE-F0DF-B511-A8C88E8DE0DA}"/>
                </a:ext>
              </a:extLst>
            </p:cNvPr>
            <p:cNvSpPr>
              <a:spLocks noChangeArrowheads="1"/>
            </p:cNvSpPr>
            <p:nvPr/>
          </p:nvSpPr>
          <p:spPr bwMode="auto">
            <a:xfrm>
              <a:off x="2589213" y="410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5">
              <a:extLst>
                <a:ext uri="{FF2B5EF4-FFF2-40B4-BE49-F238E27FC236}">
                  <a16:creationId xmlns:a16="http://schemas.microsoft.com/office/drawing/2014/main" id="{AADDBE7D-5F12-6858-60F9-19BE9A2C0A76}"/>
                </a:ext>
              </a:extLst>
            </p:cNvPr>
            <p:cNvSpPr>
              <a:spLocks noChangeArrowheads="1"/>
            </p:cNvSpPr>
            <p:nvPr/>
          </p:nvSpPr>
          <p:spPr bwMode="auto">
            <a:xfrm>
              <a:off x="3357563" y="36655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6">
              <a:extLst>
                <a:ext uri="{FF2B5EF4-FFF2-40B4-BE49-F238E27FC236}">
                  <a16:creationId xmlns:a16="http://schemas.microsoft.com/office/drawing/2014/main" id="{4D77EB44-2F84-6BE5-F3A6-06E43721B0FF}"/>
                </a:ext>
              </a:extLst>
            </p:cNvPr>
            <p:cNvSpPr>
              <a:spLocks noChangeArrowheads="1"/>
            </p:cNvSpPr>
            <p:nvPr/>
          </p:nvSpPr>
          <p:spPr bwMode="auto">
            <a:xfrm>
              <a:off x="3370263" y="2781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7">
              <a:extLst>
                <a:ext uri="{FF2B5EF4-FFF2-40B4-BE49-F238E27FC236}">
                  <a16:creationId xmlns:a16="http://schemas.microsoft.com/office/drawing/2014/main" id="{8A4EE84F-F2ED-B460-6784-3161755C7277}"/>
                </a:ext>
              </a:extLst>
            </p:cNvPr>
            <p:cNvSpPr>
              <a:spLocks noChangeArrowheads="1"/>
            </p:cNvSpPr>
            <p:nvPr/>
          </p:nvSpPr>
          <p:spPr bwMode="auto">
            <a:xfrm>
              <a:off x="2822575" y="2079625"/>
              <a:ext cx="180975" cy="168275"/>
            </a:xfrm>
            <a:prstGeom prst="rect">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8">
              <a:extLst>
                <a:ext uri="{FF2B5EF4-FFF2-40B4-BE49-F238E27FC236}">
                  <a16:creationId xmlns:a16="http://schemas.microsoft.com/office/drawing/2014/main" id="{3232B027-505B-9700-9FD0-D5E01F636B44}"/>
                </a:ext>
              </a:extLst>
            </p:cNvPr>
            <p:cNvSpPr>
              <a:spLocks noChangeArrowheads="1"/>
            </p:cNvSpPr>
            <p:nvPr/>
          </p:nvSpPr>
          <p:spPr bwMode="auto">
            <a:xfrm>
              <a:off x="2303463" y="20780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9">
              <a:extLst>
                <a:ext uri="{FF2B5EF4-FFF2-40B4-BE49-F238E27FC236}">
                  <a16:creationId xmlns:a16="http://schemas.microsoft.com/office/drawing/2014/main" id="{975CC4CF-0630-1488-6794-4C4EDBDDC89D}"/>
                </a:ext>
              </a:extLst>
            </p:cNvPr>
            <p:cNvSpPr>
              <a:spLocks noChangeArrowheads="1"/>
            </p:cNvSpPr>
            <p:nvPr/>
          </p:nvSpPr>
          <p:spPr bwMode="auto">
            <a:xfrm>
              <a:off x="1797050" y="20637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Oval 16">
              <a:extLst>
                <a:ext uri="{FF2B5EF4-FFF2-40B4-BE49-F238E27FC236}">
                  <a16:creationId xmlns:a16="http://schemas.microsoft.com/office/drawing/2014/main" id="{8E481CF7-F757-9F17-3DFA-A7F770DAFBF6}"/>
                </a:ext>
              </a:extLst>
            </p:cNvPr>
            <p:cNvSpPr>
              <a:spLocks noChangeArrowheads="1"/>
            </p:cNvSpPr>
            <p:nvPr/>
          </p:nvSpPr>
          <p:spPr bwMode="auto">
            <a:xfrm>
              <a:off x="2763838" y="3625850"/>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AA568BF6-26C9-B341-9FE4-AA5DD4D8EF07}"/>
                </a:ext>
              </a:extLst>
            </p:cNvPr>
            <p:cNvGrpSpPr/>
            <p:nvPr/>
          </p:nvGrpSpPr>
          <p:grpSpPr>
            <a:xfrm>
              <a:off x="948055" y="2054225"/>
              <a:ext cx="3023192" cy="2806799"/>
              <a:chOff x="948055" y="2054225"/>
              <a:chExt cx="3023192" cy="2806799"/>
            </a:xfrm>
          </p:grpSpPr>
          <p:sp>
            <p:nvSpPr>
              <p:cNvPr id="29" name="Line 30">
                <a:extLst>
                  <a:ext uri="{FF2B5EF4-FFF2-40B4-BE49-F238E27FC236}">
                    <a16:creationId xmlns:a16="http://schemas.microsoft.com/office/drawing/2014/main" id="{3AF10FA2-5CEC-5C85-7679-18999B1AF062}"/>
                  </a:ext>
                </a:extLst>
              </p:cNvPr>
              <p:cNvSpPr>
                <a:spLocks noChangeShapeType="1"/>
              </p:cNvSpPr>
              <p:nvPr/>
            </p:nvSpPr>
            <p:spPr bwMode="auto">
              <a:xfrm>
                <a:off x="2159000" y="3368675"/>
                <a:ext cx="236538" cy="309563"/>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Text Box 6">
                <a:extLst>
                  <a:ext uri="{FF2B5EF4-FFF2-40B4-BE49-F238E27FC236}">
                    <a16:creationId xmlns:a16="http://schemas.microsoft.com/office/drawing/2014/main" id="{30BE527E-48E6-29F0-22E3-638FC704ABDE}"/>
                  </a:ext>
                </a:extLst>
              </p:cNvPr>
              <p:cNvSpPr txBox="1">
                <a:spLocks noChangeArrowheads="1"/>
              </p:cNvSpPr>
              <p:nvPr/>
            </p:nvSpPr>
            <p:spPr bwMode="auto">
              <a:xfrm>
                <a:off x="948055" y="4303713"/>
                <a:ext cx="3023192" cy="55731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Solution</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model gates/pads on </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right as “fake” pads on left.  </a:t>
                </a:r>
              </a:p>
            </p:txBody>
          </p:sp>
          <p:sp>
            <p:nvSpPr>
              <p:cNvPr id="31" name="Line 31">
                <a:extLst>
                  <a:ext uri="{FF2B5EF4-FFF2-40B4-BE49-F238E27FC236}">
                    <a16:creationId xmlns:a16="http://schemas.microsoft.com/office/drawing/2014/main" id="{C8A4093D-F4CC-0D0A-E48A-A3D4DA297B6B}"/>
                  </a:ext>
                </a:extLst>
              </p:cNvPr>
              <p:cNvSpPr>
                <a:spLocks noChangeShapeType="1"/>
              </p:cNvSpPr>
              <p:nvPr/>
            </p:nvSpPr>
            <p:spPr bwMode="auto">
              <a:xfrm>
                <a:off x="2146300" y="2865438"/>
                <a:ext cx="293688" cy="301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2">
                <a:extLst>
                  <a:ext uri="{FF2B5EF4-FFF2-40B4-BE49-F238E27FC236}">
                    <a16:creationId xmlns:a16="http://schemas.microsoft.com/office/drawing/2014/main" id="{120D8C12-8294-7164-7C5A-802A9FA0D874}"/>
                  </a:ext>
                </a:extLst>
              </p:cNvPr>
              <p:cNvSpPr>
                <a:spLocks noChangeArrowheads="1"/>
              </p:cNvSpPr>
              <p:nvPr/>
            </p:nvSpPr>
            <p:spPr bwMode="auto">
              <a:xfrm>
                <a:off x="2322513" y="3589338"/>
                <a:ext cx="222250" cy="207962"/>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Rectangle 33">
                <a:extLst>
                  <a:ext uri="{FF2B5EF4-FFF2-40B4-BE49-F238E27FC236}">
                    <a16:creationId xmlns:a16="http://schemas.microsoft.com/office/drawing/2014/main" id="{1CE2307E-1DC7-514E-514B-8AD68EB25D18}"/>
                  </a:ext>
                </a:extLst>
              </p:cNvPr>
              <p:cNvSpPr>
                <a:spLocks noChangeArrowheads="1"/>
              </p:cNvSpPr>
              <p:nvPr/>
            </p:nvSpPr>
            <p:spPr bwMode="auto">
              <a:xfrm>
                <a:off x="2336800" y="280670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AutoShape 35">
                <a:extLst>
                  <a:ext uri="{FF2B5EF4-FFF2-40B4-BE49-F238E27FC236}">
                    <a16:creationId xmlns:a16="http://schemas.microsoft.com/office/drawing/2014/main" id="{F620D045-8E32-5DA2-17B4-2C68C981996C}"/>
                  </a:ext>
                </a:extLst>
              </p:cNvPr>
              <p:cNvSpPr>
                <a:spLocks noChangeArrowheads="1"/>
              </p:cNvSpPr>
              <p:nvPr/>
            </p:nvSpPr>
            <p:spPr bwMode="auto">
              <a:xfrm>
                <a:off x="2573338" y="3619500"/>
                <a:ext cx="177800" cy="190500"/>
              </a:xfrm>
              <a:prstGeom prst="leftArrow">
                <a:avLst>
                  <a:gd name="adj1" fmla="val 50000"/>
                  <a:gd name="adj2" fmla="val 2500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AutoShape 36">
                <a:extLst>
                  <a:ext uri="{FF2B5EF4-FFF2-40B4-BE49-F238E27FC236}">
                    <a16:creationId xmlns:a16="http://schemas.microsoft.com/office/drawing/2014/main" id="{95E36FD4-8885-B10D-AF2A-87C9DABE2469}"/>
                  </a:ext>
                </a:extLst>
              </p:cNvPr>
              <p:cNvSpPr>
                <a:spLocks noChangeArrowheads="1"/>
              </p:cNvSpPr>
              <p:nvPr/>
            </p:nvSpPr>
            <p:spPr bwMode="auto">
              <a:xfrm>
                <a:off x="2617788" y="2822575"/>
                <a:ext cx="295275" cy="190500"/>
              </a:xfrm>
              <a:prstGeom prst="leftArrow">
                <a:avLst>
                  <a:gd name="adj1" fmla="val 50000"/>
                  <a:gd name="adj2" fmla="val 3875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Line 37">
                <a:extLst>
                  <a:ext uri="{FF2B5EF4-FFF2-40B4-BE49-F238E27FC236}">
                    <a16:creationId xmlns:a16="http://schemas.microsoft.com/office/drawing/2014/main" id="{B5756CB1-75E1-D18C-8DB8-F029B10851B6}"/>
                  </a:ext>
                </a:extLst>
              </p:cNvPr>
              <p:cNvSpPr>
                <a:spLocks noChangeShapeType="1"/>
              </p:cNvSpPr>
              <p:nvPr/>
            </p:nvSpPr>
            <p:spPr bwMode="auto">
              <a:xfrm flipV="1">
                <a:off x="2116138" y="3825875"/>
                <a:ext cx="265112" cy="619125"/>
              </a:xfrm>
              <a:prstGeom prst="line">
                <a:avLst/>
              </a:prstGeom>
              <a:noFill/>
              <a:ln w="57150" cap="flat" cmpd="sng" algn="ctr">
                <a:solidFill>
                  <a:srgbClr val="008000"/>
                </a:solid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AutoShape 36">
                <a:extLst>
                  <a:ext uri="{FF2B5EF4-FFF2-40B4-BE49-F238E27FC236}">
                    <a16:creationId xmlns:a16="http://schemas.microsoft.com/office/drawing/2014/main" id="{01564358-7BFF-259F-C31E-9D553EF9E92C}"/>
                  </a:ext>
                </a:extLst>
              </p:cNvPr>
              <p:cNvSpPr>
                <a:spLocks noChangeArrowheads="1"/>
              </p:cNvSpPr>
              <p:nvPr/>
            </p:nvSpPr>
            <p:spPr bwMode="auto">
              <a:xfrm>
                <a:off x="2516188" y="2054225"/>
                <a:ext cx="295275" cy="190500"/>
              </a:xfrm>
              <a:prstGeom prst="leftArrow">
                <a:avLst>
                  <a:gd name="adj1" fmla="val 50000"/>
                  <a:gd name="adj2" fmla="val 3875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Line 31">
                <a:extLst>
                  <a:ext uri="{FF2B5EF4-FFF2-40B4-BE49-F238E27FC236}">
                    <a16:creationId xmlns:a16="http://schemas.microsoft.com/office/drawing/2014/main" id="{789DD2E4-91C6-E53E-D7E4-EF819B03CDB2}"/>
                  </a:ext>
                </a:extLst>
              </p:cNvPr>
              <p:cNvSpPr>
                <a:spLocks noChangeShapeType="1"/>
              </p:cNvSpPr>
              <p:nvPr/>
            </p:nvSpPr>
            <p:spPr bwMode="auto">
              <a:xfrm flipV="1">
                <a:off x="2159000" y="2266950"/>
                <a:ext cx="165100" cy="18573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3">
                <a:extLst>
                  <a:ext uri="{FF2B5EF4-FFF2-40B4-BE49-F238E27FC236}">
                    <a16:creationId xmlns:a16="http://schemas.microsoft.com/office/drawing/2014/main" id="{D2E17253-79E7-1DEC-D437-DC355D7348BA}"/>
                  </a:ext>
                </a:extLst>
              </p:cNvPr>
              <p:cNvSpPr>
                <a:spLocks noChangeArrowheads="1"/>
              </p:cNvSpPr>
              <p:nvPr/>
            </p:nvSpPr>
            <p:spPr bwMode="auto">
              <a:xfrm>
                <a:off x="2292350" y="205740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F6C8193C-C575-81D8-1539-F1A986D3001F}"/>
                </a:ext>
              </a:extLst>
            </p:cNvPr>
            <p:cNvSpPr txBox="1"/>
            <p:nvPr/>
          </p:nvSpPr>
          <p:spPr>
            <a:xfrm>
              <a:off x="1361722" y="2095500"/>
              <a:ext cx="302982" cy="31846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nvGrpSpPr>
            <p:cNvPr id="41" name="Group 40">
              <a:extLst>
                <a:ext uri="{FF2B5EF4-FFF2-40B4-BE49-F238E27FC236}">
                  <a16:creationId xmlns:a16="http://schemas.microsoft.com/office/drawing/2014/main" id="{9A7FBF45-A3CD-3E2D-8A94-477ABBAA1623}"/>
                </a:ext>
              </a:extLst>
            </p:cNvPr>
            <p:cNvGrpSpPr/>
            <p:nvPr/>
          </p:nvGrpSpPr>
          <p:grpSpPr>
            <a:xfrm>
              <a:off x="4980004" y="2076450"/>
              <a:ext cx="2547708" cy="2798544"/>
              <a:chOff x="4980004" y="2076450"/>
              <a:chExt cx="2547708" cy="2798544"/>
            </a:xfrm>
          </p:grpSpPr>
          <p:sp>
            <p:nvSpPr>
              <p:cNvPr id="42" name="Rectangle 2">
                <a:extLst>
                  <a:ext uri="{FF2B5EF4-FFF2-40B4-BE49-F238E27FC236}">
                    <a16:creationId xmlns:a16="http://schemas.microsoft.com/office/drawing/2014/main" id="{26905E84-7370-6AFA-FB0A-61D9AE6265FD}"/>
                  </a:ext>
                </a:extLst>
              </p:cNvPr>
              <p:cNvSpPr>
                <a:spLocks noChangeArrowheads="1"/>
              </p:cNvSpPr>
              <p:nvPr/>
            </p:nvSpPr>
            <p:spPr bwMode="auto">
              <a:xfrm>
                <a:off x="5183188" y="2178050"/>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34">
                <a:extLst>
                  <a:ext uri="{FF2B5EF4-FFF2-40B4-BE49-F238E27FC236}">
                    <a16:creationId xmlns:a16="http://schemas.microsoft.com/office/drawing/2014/main" id="{D163AFFF-695A-9930-EA0E-0DB4180EEB5C}"/>
                  </a:ext>
                </a:extLst>
              </p:cNvPr>
              <p:cNvSpPr txBox="1">
                <a:spLocks noChangeArrowheads="1"/>
              </p:cNvSpPr>
              <p:nvPr/>
            </p:nvSpPr>
            <p:spPr bwMode="auto">
              <a:xfrm>
                <a:off x="4980004" y="4317683"/>
                <a:ext cx="2547708" cy="55731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Resulting </a:t>
                </a:r>
                <a: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new 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problem</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for gates in left region</a:t>
                </a:r>
              </a:p>
            </p:txBody>
          </p:sp>
          <p:sp>
            <p:nvSpPr>
              <p:cNvPr id="44" name="Rectangle 38">
                <a:extLst>
                  <a:ext uri="{FF2B5EF4-FFF2-40B4-BE49-F238E27FC236}">
                    <a16:creationId xmlns:a16="http://schemas.microsoft.com/office/drawing/2014/main" id="{EE38C294-C762-FAFC-4ACA-5712454E43C8}"/>
                  </a:ext>
                </a:extLst>
              </p:cNvPr>
              <p:cNvSpPr>
                <a:spLocks noChangeArrowheads="1"/>
              </p:cNvSpPr>
              <p:nvPr/>
            </p:nvSpPr>
            <p:spPr bwMode="auto">
              <a:xfrm>
                <a:off x="5164138" y="2159000"/>
                <a:ext cx="1049337"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5" name="Rectangle 39">
                <a:extLst>
                  <a:ext uri="{FF2B5EF4-FFF2-40B4-BE49-F238E27FC236}">
                    <a16:creationId xmlns:a16="http://schemas.microsoft.com/office/drawing/2014/main" id="{17450326-F11F-790A-4426-4952A3191367}"/>
                  </a:ext>
                </a:extLst>
              </p:cNvPr>
              <p:cNvSpPr>
                <a:spLocks noChangeArrowheads="1"/>
              </p:cNvSpPr>
              <p:nvPr/>
            </p:nvSpPr>
            <p:spPr bwMode="auto">
              <a:xfrm>
                <a:off x="5173663" y="21796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0">
                <a:extLst>
                  <a:ext uri="{FF2B5EF4-FFF2-40B4-BE49-F238E27FC236}">
                    <a16:creationId xmlns:a16="http://schemas.microsoft.com/office/drawing/2014/main" id="{191E6C83-8B8C-6A70-1563-AA98E1092D31}"/>
                  </a:ext>
                </a:extLst>
              </p:cNvPr>
              <p:cNvSpPr>
                <a:spLocks noChangeArrowheads="1"/>
              </p:cNvSpPr>
              <p:nvPr/>
            </p:nvSpPr>
            <p:spPr bwMode="auto">
              <a:xfrm>
                <a:off x="5356225" y="2473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1">
                <a:extLst>
                  <a:ext uri="{FF2B5EF4-FFF2-40B4-BE49-F238E27FC236}">
                    <a16:creationId xmlns:a16="http://schemas.microsoft.com/office/drawing/2014/main" id="{A81C7DCE-F6AC-28EE-B8AC-6CC3D52782D9}"/>
                  </a:ext>
                </a:extLst>
              </p:cNvPr>
              <p:cNvSpPr>
                <a:spLocks noChangeArrowheads="1"/>
              </p:cNvSpPr>
              <p:nvPr/>
            </p:nvSpPr>
            <p:spPr bwMode="auto">
              <a:xfrm>
                <a:off x="5494338" y="28781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2">
                <a:extLst>
                  <a:ext uri="{FF2B5EF4-FFF2-40B4-BE49-F238E27FC236}">
                    <a16:creationId xmlns:a16="http://schemas.microsoft.com/office/drawing/2014/main" id="{BE41BEB9-0D15-6BC8-0700-6D711C9774DF}"/>
                  </a:ext>
                </a:extLst>
              </p:cNvPr>
              <p:cNvSpPr>
                <a:spLocks noChangeArrowheads="1"/>
              </p:cNvSpPr>
              <p:nvPr/>
            </p:nvSpPr>
            <p:spPr bwMode="auto">
              <a:xfrm>
                <a:off x="5421313" y="35337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43">
                <a:extLst>
                  <a:ext uri="{FF2B5EF4-FFF2-40B4-BE49-F238E27FC236}">
                    <a16:creationId xmlns:a16="http://schemas.microsoft.com/office/drawing/2014/main" id="{C55FA201-0CCF-7200-6FD1-523B5A8DB9C1}"/>
                  </a:ext>
                </a:extLst>
              </p:cNvPr>
              <p:cNvSpPr>
                <a:spLocks noChangeArrowheads="1"/>
              </p:cNvSpPr>
              <p:nvPr/>
            </p:nvSpPr>
            <p:spPr bwMode="auto">
              <a:xfrm>
                <a:off x="6913563" y="232410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44">
                <a:extLst>
                  <a:ext uri="{FF2B5EF4-FFF2-40B4-BE49-F238E27FC236}">
                    <a16:creationId xmlns:a16="http://schemas.microsoft.com/office/drawing/2014/main" id="{2FF5D88A-2078-95F5-EBBB-EE0719603DD8}"/>
                  </a:ext>
                </a:extLst>
              </p:cNvPr>
              <p:cNvSpPr>
                <a:spLocks noChangeArrowheads="1"/>
              </p:cNvSpPr>
              <p:nvPr/>
            </p:nvSpPr>
            <p:spPr bwMode="auto">
              <a:xfrm>
                <a:off x="5880100" y="3783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45">
                <a:extLst>
                  <a:ext uri="{FF2B5EF4-FFF2-40B4-BE49-F238E27FC236}">
                    <a16:creationId xmlns:a16="http://schemas.microsoft.com/office/drawing/2014/main" id="{91068CE4-1597-9BB7-FC4A-FE16FC7A878F}"/>
                  </a:ext>
                </a:extLst>
              </p:cNvPr>
              <p:cNvSpPr>
                <a:spLocks noChangeArrowheads="1"/>
              </p:cNvSpPr>
              <p:nvPr/>
            </p:nvSpPr>
            <p:spPr bwMode="auto">
              <a:xfrm>
                <a:off x="6311900" y="3157538"/>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46">
                <a:extLst>
                  <a:ext uri="{FF2B5EF4-FFF2-40B4-BE49-F238E27FC236}">
                    <a16:creationId xmlns:a16="http://schemas.microsoft.com/office/drawing/2014/main" id="{3A049C9E-F3B9-5BBB-BBC2-2D933A920C97}"/>
                  </a:ext>
                </a:extLst>
              </p:cNvPr>
              <p:cNvSpPr>
                <a:spLocks noChangeArrowheads="1"/>
              </p:cNvSpPr>
              <p:nvPr/>
            </p:nvSpPr>
            <p:spPr bwMode="auto">
              <a:xfrm>
                <a:off x="5792788" y="3255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47">
                <a:extLst>
                  <a:ext uri="{FF2B5EF4-FFF2-40B4-BE49-F238E27FC236}">
                    <a16:creationId xmlns:a16="http://schemas.microsoft.com/office/drawing/2014/main" id="{A4FDB2B9-F593-CD89-3A07-6FD13EC19D4A}"/>
                  </a:ext>
                </a:extLst>
              </p:cNvPr>
              <p:cNvSpPr>
                <a:spLocks noChangeArrowheads="1"/>
              </p:cNvSpPr>
              <p:nvPr/>
            </p:nvSpPr>
            <p:spPr bwMode="auto">
              <a:xfrm>
                <a:off x="6561138" y="364490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48">
                <a:extLst>
                  <a:ext uri="{FF2B5EF4-FFF2-40B4-BE49-F238E27FC236}">
                    <a16:creationId xmlns:a16="http://schemas.microsoft.com/office/drawing/2014/main" id="{30F33C05-01DA-90D7-B7ED-2CA157829DC6}"/>
                  </a:ext>
                </a:extLst>
              </p:cNvPr>
              <p:cNvSpPr>
                <a:spLocks noChangeArrowheads="1"/>
              </p:cNvSpPr>
              <p:nvPr/>
            </p:nvSpPr>
            <p:spPr bwMode="auto">
              <a:xfrm>
                <a:off x="5789613" y="2386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0">
                <a:extLst>
                  <a:ext uri="{FF2B5EF4-FFF2-40B4-BE49-F238E27FC236}">
                    <a16:creationId xmlns:a16="http://schemas.microsoft.com/office/drawing/2014/main" id="{867F0037-CDE5-598F-1A26-E0286D5BFA7E}"/>
                  </a:ext>
                </a:extLst>
              </p:cNvPr>
              <p:cNvSpPr>
                <a:spLocks noChangeArrowheads="1"/>
              </p:cNvSpPr>
              <p:nvPr/>
            </p:nvSpPr>
            <p:spPr bwMode="auto">
              <a:xfrm>
                <a:off x="6454775" y="251936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1">
                <a:extLst>
                  <a:ext uri="{FF2B5EF4-FFF2-40B4-BE49-F238E27FC236}">
                    <a16:creationId xmlns:a16="http://schemas.microsoft.com/office/drawing/2014/main" id="{287AEDB8-E1A0-E3D0-0F74-29241688B6BE}"/>
                  </a:ext>
                </a:extLst>
              </p:cNvPr>
              <p:cNvSpPr>
                <a:spLocks noChangeArrowheads="1"/>
              </p:cNvSpPr>
              <p:nvPr/>
            </p:nvSpPr>
            <p:spPr bwMode="auto">
              <a:xfrm>
                <a:off x="6773863" y="286861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52">
                <a:extLst>
                  <a:ext uri="{FF2B5EF4-FFF2-40B4-BE49-F238E27FC236}">
                    <a16:creationId xmlns:a16="http://schemas.microsoft.com/office/drawing/2014/main" id="{E46D0B91-E32E-C9E4-A947-6E93FDB2F615}"/>
                  </a:ext>
                </a:extLst>
              </p:cNvPr>
              <p:cNvSpPr>
                <a:spLocks noChangeArrowheads="1"/>
              </p:cNvSpPr>
              <p:nvPr/>
            </p:nvSpPr>
            <p:spPr bwMode="auto">
              <a:xfrm>
                <a:off x="5091113" y="25304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ectangle 53">
                <a:extLst>
                  <a:ext uri="{FF2B5EF4-FFF2-40B4-BE49-F238E27FC236}">
                    <a16:creationId xmlns:a16="http://schemas.microsoft.com/office/drawing/2014/main" id="{977089F4-D840-C30C-BF10-9D636216F75F}"/>
                  </a:ext>
                </a:extLst>
              </p:cNvPr>
              <p:cNvSpPr>
                <a:spLocks noChangeArrowheads="1"/>
              </p:cNvSpPr>
              <p:nvPr/>
            </p:nvSpPr>
            <p:spPr bwMode="auto">
              <a:xfrm>
                <a:off x="5075238" y="33543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Rectangle 54">
                <a:extLst>
                  <a:ext uri="{FF2B5EF4-FFF2-40B4-BE49-F238E27FC236}">
                    <a16:creationId xmlns:a16="http://schemas.microsoft.com/office/drawing/2014/main" id="{1DA387CE-B111-2E92-218C-437965091E21}"/>
                  </a:ext>
                </a:extLst>
              </p:cNvPr>
              <p:cNvSpPr>
                <a:spLocks noChangeArrowheads="1"/>
              </p:cNvSpPr>
              <p:nvPr/>
            </p:nvSpPr>
            <p:spPr bwMode="auto">
              <a:xfrm>
                <a:off x="5576888" y="41227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55">
                <a:extLst>
                  <a:ext uri="{FF2B5EF4-FFF2-40B4-BE49-F238E27FC236}">
                    <a16:creationId xmlns:a16="http://schemas.microsoft.com/office/drawing/2014/main" id="{46A42724-B68E-6303-D9EC-F582103C009F}"/>
                  </a:ext>
                </a:extLst>
              </p:cNvPr>
              <p:cNvSpPr>
                <a:spLocks noChangeArrowheads="1"/>
              </p:cNvSpPr>
              <p:nvPr/>
            </p:nvSpPr>
            <p:spPr bwMode="auto">
              <a:xfrm>
                <a:off x="6386513" y="41211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1" name="Rectangle 56">
                <a:extLst>
                  <a:ext uri="{FF2B5EF4-FFF2-40B4-BE49-F238E27FC236}">
                    <a16:creationId xmlns:a16="http://schemas.microsoft.com/office/drawing/2014/main" id="{4DBAD4D4-74D6-733C-DB0E-815DADF0BB12}"/>
                  </a:ext>
                </a:extLst>
              </p:cNvPr>
              <p:cNvSpPr>
                <a:spLocks noChangeArrowheads="1"/>
              </p:cNvSpPr>
              <p:nvPr/>
            </p:nvSpPr>
            <p:spPr bwMode="auto">
              <a:xfrm>
                <a:off x="7154863" y="36845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Rectangle 57">
                <a:extLst>
                  <a:ext uri="{FF2B5EF4-FFF2-40B4-BE49-F238E27FC236}">
                    <a16:creationId xmlns:a16="http://schemas.microsoft.com/office/drawing/2014/main" id="{43864CBC-794F-E43C-55D5-BE701836C866}"/>
                  </a:ext>
                </a:extLst>
              </p:cNvPr>
              <p:cNvSpPr>
                <a:spLocks noChangeArrowheads="1"/>
              </p:cNvSpPr>
              <p:nvPr/>
            </p:nvSpPr>
            <p:spPr bwMode="auto">
              <a:xfrm>
                <a:off x="7167563" y="28003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3" name="Rectangle 58">
                <a:extLst>
                  <a:ext uri="{FF2B5EF4-FFF2-40B4-BE49-F238E27FC236}">
                    <a16:creationId xmlns:a16="http://schemas.microsoft.com/office/drawing/2014/main" id="{982B48A2-617B-6797-0573-240FDED3506E}"/>
                  </a:ext>
                </a:extLst>
              </p:cNvPr>
              <p:cNvSpPr>
                <a:spLocks noChangeArrowheads="1"/>
              </p:cNvSpPr>
              <p:nvPr/>
            </p:nvSpPr>
            <p:spPr bwMode="auto">
              <a:xfrm>
                <a:off x="6619875" y="2098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4" name="Rectangle 59">
                <a:extLst>
                  <a:ext uri="{FF2B5EF4-FFF2-40B4-BE49-F238E27FC236}">
                    <a16:creationId xmlns:a16="http://schemas.microsoft.com/office/drawing/2014/main" id="{27C73A17-284E-0FC0-4B01-6A193245BC4C}"/>
                  </a:ext>
                </a:extLst>
              </p:cNvPr>
              <p:cNvSpPr>
                <a:spLocks noChangeArrowheads="1"/>
              </p:cNvSpPr>
              <p:nvPr/>
            </p:nvSpPr>
            <p:spPr bwMode="auto">
              <a:xfrm>
                <a:off x="6100763" y="20970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5" name="Rectangle 60">
                <a:extLst>
                  <a:ext uri="{FF2B5EF4-FFF2-40B4-BE49-F238E27FC236}">
                    <a16:creationId xmlns:a16="http://schemas.microsoft.com/office/drawing/2014/main" id="{6A349907-2316-06E8-BD5B-019F58EF4B3D}"/>
                  </a:ext>
                </a:extLst>
              </p:cNvPr>
              <p:cNvSpPr>
                <a:spLocks noChangeArrowheads="1"/>
              </p:cNvSpPr>
              <p:nvPr/>
            </p:nvSpPr>
            <p:spPr bwMode="auto">
              <a:xfrm>
                <a:off x="5594350" y="2082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6" name="Line 63">
                <a:extLst>
                  <a:ext uri="{FF2B5EF4-FFF2-40B4-BE49-F238E27FC236}">
                    <a16:creationId xmlns:a16="http://schemas.microsoft.com/office/drawing/2014/main" id="{F37BB7F6-71C6-2425-1939-3A3509340E85}"/>
                  </a:ext>
                </a:extLst>
              </p:cNvPr>
              <p:cNvSpPr>
                <a:spLocks noChangeShapeType="1"/>
              </p:cNvSpPr>
              <p:nvPr/>
            </p:nvSpPr>
            <p:spPr bwMode="auto">
              <a:xfrm>
                <a:off x="5951538" y="3382963"/>
                <a:ext cx="236537" cy="3095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7" name="Line 64">
                <a:extLst>
                  <a:ext uri="{FF2B5EF4-FFF2-40B4-BE49-F238E27FC236}">
                    <a16:creationId xmlns:a16="http://schemas.microsoft.com/office/drawing/2014/main" id="{CB7D0EF6-DF14-366F-1749-38D5BE0A0CBB}"/>
                  </a:ext>
                </a:extLst>
              </p:cNvPr>
              <p:cNvSpPr>
                <a:spLocks noChangeShapeType="1"/>
              </p:cNvSpPr>
              <p:nvPr/>
            </p:nvSpPr>
            <p:spPr bwMode="auto">
              <a:xfrm>
                <a:off x="5924550" y="2865438"/>
                <a:ext cx="293688" cy="301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8" name="Rectangle 61">
                <a:extLst>
                  <a:ext uri="{FF2B5EF4-FFF2-40B4-BE49-F238E27FC236}">
                    <a16:creationId xmlns:a16="http://schemas.microsoft.com/office/drawing/2014/main" id="{69ABF1C8-1E26-B7C0-84AD-2EA27AA3F69E}"/>
                  </a:ext>
                </a:extLst>
              </p:cNvPr>
              <p:cNvSpPr>
                <a:spLocks noChangeArrowheads="1"/>
              </p:cNvSpPr>
              <p:nvPr/>
            </p:nvSpPr>
            <p:spPr bwMode="auto">
              <a:xfrm>
                <a:off x="6119813" y="3608388"/>
                <a:ext cx="222250" cy="207962"/>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9" name="Rectangle 62">
                <a:extLst>
                  <a:ext uri="{FF2B5EF4-FFF2-40B4-BE49-F238E27FC236}">
                    <a16:creationId xmlns:a16="http://schemas.microsoft.com/office/drawing/2014/main" id="{000A1EAA-20FE-76BD-18C5-1E481CE1A727}"/>
                  </a:ext>
                </a:extLst>
              </p:cNvPr>
              <p:cNvSpPr>
                <a:spLocks noChangeArrowheads="1"/>
              </p:cNvSpPr>
              <p:nvPr/>
            </p:nvSpPr>
            <p:spPr bwMode="auto">
              <a:xfrm>
                <a:off x="6134100" y="282575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0" name="Oval 49">
                <a:extLst>
                  <a:ext uri="{FF2B5EF4-FFF2-40B4-BE49-F238E27FC236}">
                    <a16:creationId xmlns:a16="http://schemas.microsoft.com/office/drawing/2014/main" id="{22DC3C33-D000-DFEE-A720-0AFAA2AB5092}"/>
                  </a:ext>
                </a:extLst>
              </p:cNvPr>
              <p:cNvSpPr>
                <a:spLocks noChangeArrowheads="1"/>
              </p:cNvSpPr>
              <p:nvPr/>
            </p:nvSpPr>
            <p:spPr bwMode="auto">
              <a:xfrm>
                <a:off x="5813425" y="27908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1" name="Rectangle 62">
                <a:extLst>
                  <a:ext uri="{FF2B5EF4-FFF2-40B4-BE49-F238E27FC236}">
                    <a16:creationId xmlns:a16="http://schemas.microsoft.com/office/drawing/2014/main" id="{CC1AF463-6A2C-FFCA-990F-6855272AA9F1}"/>
                  </a:ext>
                </a:extLst>
              </p:cNvPr>
              <p:cNvSpPr>
                <a:spLocks noChangeArrowheads="1"/>
              </p:cNvSpPr>
              <p:nvPr/>
            </p:nvSpPr>
            <p:spPr bwMode="auto">
              <a:xfrm>
                <a:off x="6102350" y="207645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2" name="Line 31">
                <a:extLst>
                  <a:ext uri="{FF2B5EF4-FFF2-40B4-BE49-F238E27FC236}">
                    <a16:creationId xmlns:a16="http://schemas.microsoft.com/office/drawing/2014/main" id="{AD63E3C7-32F0-E626-E8CC-0F000F89621A}"/>
                  </a:ext>
                </a:extLst>
              </p:cNvPr>
              <p:cNvSpPr>
                <a:spLocks noChangeShapeType="1"/>
              </p:cNvSpPr>
              <p:nvPr/>
            </p:nvSpPr>
            <p:spPr bwMode="auto">
              <a:xfrm flipV="1">
                <a:off x="5937250" y="2254250"/>
                <a:ext cx="190500" cy="18573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31A898F3-BD1C-5033-A5B9-7FE402886D4C}"/>
                  </a:ext>
                </a:extLst>
              </p:cNvPr>
              <p:cNvSpPr txBox="1"/>
              <p:nvPr/>
            </p:nvSpPr>
            <p:spPr>
              <a:xfrm>
                <a:off x="5147733" y="2142067"/>
                <a:ext cx="302983" cy="31846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grpSp>
    </p:spTree>
    <p:extLst>
      <p:ext uri="{BB962C8B-B14F-4D97-AF65-F5344CB8AC3E}">
        <p14:creationId xmlns:p14="http://schemas.microsoft.com/office/powerpoint/2010/main" val="134954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F346-C8E7-6FE3-5E60-F11079BF528F}"/>
              </a:ext>
            </a:extLst>
          </p:cNvPr>
          <p:cNvSpPr>
            <a:spLocks noGrp="1"/>
          </p:cNvSpPr>
          <p:nvPr>
            <p:ph type="title"/>
          </p:nvPr>
        </p:nvSpPr>
        <p:spPr/>
        <p:txBody>
          <a:bodyPr/>
          <a:lstStyle/>
          <a:p>
            <a:r>
              <a:rPr lang="en-US" dirty="0"/>
              <a:t>Why this Works?</a:t>
            </a:r>
          </a:p>
        </p:txBody>
      </p:sp>
      <p:grpSp>
        <p:nvGrpSpPr>
          <p:cNvPr id="8" name="Group 7">
            <a:extLst>
              <a:ext uri="{FF2B5EF4-FFF2-40B4-BE49-F238E27FC236}">
                <a16:creationId xmlns:a16="http://schemas.microsoft.com/office/drawing/2014/main" id="{56925B54-14C6-CE30-993A-0A435B0B3522}"/>
              </a:ext>
            </a:extLst>
          </p:cNvPr>
          <p:cNvGrpSpPr/>
          <p:nvPr/>
        </p:nvGrpSpPr>
        <p:grpSpPr>
          <a:xfrm>
            <a:off x="838200" y="3207057"/>
            <a:ext cx="10559304" cy="2899827"/>
            <a:chOff x="689221" y="2598675"/>
            <a:chExt cx="7909423" cy="2172109"/>
          </a:xfrm>
        </p:grpSpPr>
        <p:pic>
          <p:nvPicPr>
            <p:cNvPr id="4" name="Picture 3">
              <a:extLst>
                <a:ext uri="{FF2B5EF4-FFF2-40B4-BE49-F238E27FC236}">
                  <a16:creationId xmlns:a16="http://schemas.microsoft.com/office/drawing/2014/main" id="{0AFC0D3C-0990-3E27-C986-14E71786B15B}"/>
                </a:ext>
              </a:extLst>
            </p:cNvPr>
            <p:cNvPicPr>
              <a:picLocks noChangeAspect="1"/>
            </p:cNvPicPr>
            <p:nvPr/>
          </p:nvPicPr>
          <p:blipFill>
            <a:blip r:embed="rId3"/>
            <a:stretch>
              <a:fillRect/>
            </a:stretch>
          </p:blipFill>
          <p:spPr>
            <a:xfrm>
              <a:off x="689221" y="3173992"/>
              <a:ext cx="3583709" cy="1596792"/>
            </a:xfrm>
            <a:prstGeom prst="rect">
              <a:avLst/>
            </a:prstGeom>
          </p:spPr>
        </p:pic>
        <p:cxnSp>
          <p:nvCxnSpPr>
            <p:cNvPr id="5" name="Straight Arrow Connector 4">
              <a:extLst>
                <a:ext uri="{FF2B5EF4-FFF2-40B4-BE49-F238E27FC236}">
                  <a16:creationId xmlns:a16="http://schemas.microsoft.com/office/drawing/2014/main" id="{E8995A0D-C7AA-30B6-E0ED-03F20899ABB3}"/>
                </a:ext>
              </a:extLst>
            </p:cNvPr>
            <p:cNvCxnSpPr>
              <a:cxnSpLocks/>
              <a:stCxn id="9" idx="2"/>
            </p:cNvCxnSpPr>
            <p:nvPr/>
          </p:nvCxnSpPr>
          <p:spPr bwMode="auto">
            <a:xfrm>
              <a:off x="2653477" y="2598675"/>
              <a:ext cx="791529" cy="55198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pic>
          <p:nvPicPr>
            <p:cNvPr id="6" name="Picture 5">
              <a:extLst>
                <a:ext uri="{FF2B5EF4-FFF2-40B4-BE49-F238E27FC236}">
                  <a16:creationId xmlns:a16="http://schemas.microsoft.com/office/drawing/2014/main" id="{04C8D36C-2167-0EEE-83FD-39A6F887FF5A}"/>
                </a:ext>
              </a:extLst>
            </p:cNvPr>
            <p:cNvPicPr>
              <a:picLocks noChangeAspect="1"/>
            </p:cNvPicPr>
            <p:nvPr/>
          </p:nvPicPr>
          <p:blipFill>
            <a:blip r:embed="rId4"/>
            <a:stretch>
              <a:fillRect/>
            </a:stretch>
          </p:blipFill>
          <p:spPr>
            <a:xfrm>
              <a:off x="5102476" y="3157674"/>
              <a:ext cx="3496168" cy="1557786"/>
            </a:xfrm>
            <a:prstGeom prst="rect">
              <a:avLst/>
            </a:prstGeom>
          </p:spPr>
        </p:pic>
        <p:cxnSp>
          <p:nvCxnSpPr>
            <p:cNvPr id="7" name="Straight Arrow Connector 6">
              <a:extLst>
                <a:ext uri="{FF2B5EF4-FFF2-40B4-BE49-F238E27FC236}">
                  <a16:creationId xmlns:a16="http://schemas.microsoft.com/office/drawing/2014/main" id="{F1782A74-9F15-7FA9-C82C-09D804F8E4BB}"/>
                </a:ext>
              </a:extLst>
            </p:cNvPr>
            <p:cNvCxnSpPr>
              <a:cxnSpLocks/>
            </p:cNvCxnSpPr>
            <p:nvPr/>
          </p:nvCxnSpPr>
          <p:spPr bwMode="auto">
            <a:xfrm>
              <a:off x="7528497" y="2841906"/>
              <a:ext cx="0" cy="87713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grpSp>
      <p:sp>
        <p:nvSpPr>
          <p:cNvPr id="9" name="Content Placeholder 4">
            <a:extLst>
              <a:ext uri="{FF2B5EF4-FFF2-40B4-BE49-F238E27FC236}">
                <a16:creationId xmlns:a16="http://schemas.microsoft.com/office/drawing/2014/main" id="{4818F353-E892-AEEC-F27A-C611240EF250}"/>
              </a:ext>
            </a:extLst>
          </p:cNvPr>
          <p:cNvSpPr>
            <a:spLocks noGrp="1"/>
          </p:cNvSpPr>
          <p:nvPr>
            <p:ph sz="half" idx="1"/>
          </p:nvPr>
        </p:nvSpPr>
        <p:spPr>
          <a:xfrm>
            <a:off x="825076" y="1496793"/>
            <a:ext cx="5270923" cy="1710264"/>
          </a:xfrm>
        </p:spPr>
        <p:txBody>
          <a:bodyPr>
            <a:noAutofit/>
          </a:bodyPr>
          <a:lstStyle/>
          <a:p>
            <a:pPr algn="just"/>
            <a:r>
              <a:rPr lang="en-US" sz="2400" b="1" dirty="0"/>
              <a:t>Cannot ignore gates outside region we are re-placing</a:t>
            </a:r>
          </a:p>
          <a:p>
            <a:pPr lvl="1" algn="just"/>
            <a:r>
              <a:rPr lang="en-US" sz="2200" dirty="0"/>
              <a:t>Want gates inside to </a:t>
            </a:r>
            <a:r>
              <a:rPr lang="en-US" sz="2200" i="1" dirty="0"/>
              <a:t>feel pull</a:t>
            </a:r>
            <a:r>
              <a:rPr lang="en-US" sz="2200" dirty="0"/>
              <a:t> from wires to </a:t>
            </a:r>
            <a:r>
              <a:rPr lang="en-US" sz="2200" i="1" dirty="0"/>
              <a:t>gates outside </a:t>
            </a:r>
            <a:r>
              <a:rPr lang="en-US" sz="2200" dirty="0"/>
              <a:t>region</a:t>
            </a:r>
          </a:p>
          <a:p>
            <a:pPr lvl="1" algn="just"/>
            <a:r>
              <a:rPr lang="en-US" sz="2200" dirty="0"/>
              <a:t>Pseudo-pads do this for us</a:t>
            </a:r>
          </a:p>
        </p:txBody>
      </p:sp>
      <p:sp>
        <p:nvSpPr>
          <p:cNvPr id="10" name="Content Placeholder 5">
            <a:extLst>
              <a:ext uri="{FF2B5EF4-FFF2-40B4-BE49-F238E27FC236}">
                <a16:creationId xmlns:a16="http://schemas.microsoft.com/office/drawing/2014/main" id="{7FB0F739-FE41-53F9-F17E-0AE9DFC7177C}"/>
              </a:ext>
            </a:extLst>
          </p:cNvPr>
          <p:cNvSpPr txBox="1">
            <a:spLocks/>
          </p:cNvSpPr>
          <p:nvPr/>
        </p:nvSpPr>
        <p:spPr>
          <a:xfrm>
            <a:off x="6291943" y="1496793"/>
            <a:ext cx="5061857" cy="3864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Arial" panose="020B0604020202020204" pitchFamily="34" charset="0"/>
                <a:cs typeface="Arial" panose="020B0604020202020204" pitchFamily="34" charset="0"/>
              </a:rPr>
              <a:t>Pseudo-pads guarantee all gates re-locate inside region</a:t>
            </a:r>
          </a:p>
          <a:p>
            <a:pPr lvl="1" algn="just"/>
            <a:r>
              <a:rPr lang="en-US" sz="2000" dirty="0">
                <a:latin typeface="Arial" panose="020B0604020202020204" pitchFamily="34" charset="0"/>
                <a:cs typeface="Arial" panose="020B0604020202020204" pitchFamily="34" charset="0"/>
              </a:rPr>
              <a:t>Think of wires as ‘springs’ that each pull gates </a:t>
            </a:r>
            <a:r>
              <a:rPr lang="en-US" sz="2000" i="1" dirty="0">
                <a:latin typeface="Arial" panose="020B0604020202020204" pitchFamily="34" charset="0"/>
                <a:cs typeface="Arial" panose="020B0604020202020204" pitchFamily="34" charset="0"/>
              </a:rPr>
              <a:t>toward</a:t>
            </a:r>
            <a:r>
              <a:rPr lang="en-US" sz="2000" dirty="0">
                <a:latin typeface="Arial" panose="020B0604020202020204" pitchFamily="34" charset="0"/>
                <a:cs typeface="Arial" panose="020B0604020202020204" pitchFamily="34" charset="0"/>
              </a:rPr>
              <a:t> other gates or pads</a:t>
            </a:r>
          </a:p>
          <a:p>
            <a:pPr lvl="1" algn="just"/>
            <a:r>
              <a:rPr lang="en-US" sz="2000" dirty="0">
                <a:latin typeface="Arial" panose="020B0604020202020204" pitchFamily="34" charset="0"/>
                <a:cs typeface="Arial" panose="020B0604020202020204" pitchFamily="34" charset="0"/>
              </a:rPr>
              <a:t>If pads (real &amp; pseudo) are on edges of region –</a:t>
            </a:r>
            <a:r>
              <a:rPr lang="en-US" sz="2000" b="1" dirty="0">
                <a:latin typeface="Arial" panose="020B0604020202020204" pitchFamily="34" charset="0"/>
                <a:cs typeface="Arial" panose="020B0604020202020204" pitchFamily="34" charset="0"/>
              </a:rPr>
              <a:t> QP keeps gates inside</a:t>
            </a:r>
          </a:p>
        </p:txBody>
      </p:sp>
    </p:spTree>
    <p:extLst>
      <p:ext uri="{BB962C8B-B14F-4D97-AF65-F5344CB8AC3E}">
        <p14:creationId xmlns:p14="http://schemas.microsoft.com/office/powerpoint/2010/main" val="1979787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54BB-929C-0463-F4EF-C81255BAFB75}"/>
              </a:ext>
            </a:extLst>
          </p:cNvPr>
          <p:cNvSpPr>
            <a:spLocks noGrp="1"/>
          </p:cNvSpPr>
          <p:nvPr>
            <p:ph type="title"/>
          </p:nvPr>
        </p:nvSpPr>
        <p:spPr/>
        <p:txBody>
          <a:bodyPr/>
          <a:lstStyle/>
          <a:p>
            <a:r>
              <a:rPr lang="en-US" dirty="0"/>
              <a:t>Example</a:t>
            </a:r>
          </a:p>
        </p:txBody>
      </p:sp>
      <p:sp>
        <p:nvSpPr>
          <p:cNvPr id="4" name="Rectangle 8">
            <a:extLst>
              <a:ext uri="{FF2B5EF4-FFF2-40B4-BE49-F238E27FC236}">
                <a16:creationId xmlns:a16="http://schemas.microsoft.com/office/drawing/2014/main" id="{3230D4DA-BAA9-C530-8879-02AB2D8E93CA}"/>
              </a:ext>
            </a:extLst>
          </p:cNvPr>
          <p:cNvSpPr>
            <a:spLocks noChangeArrowheads="1"/>
          </p:cNvSpPr>
          <p:nvPr/>
        </p:nvSpPr>
        <p:spPr bwMode="auto">
          <a:xfrm>
            <a:off x="997630" y="1769109"/>
            <a:ext cx="2721654" cy="2665772"/>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9">
            <a:extLst>
              <a:ext uri="{FF2B5EF4-FFF2-40B4-BE49-F238E27FC236}">
                <a16:creationId xmlns:a16="http://schemas.microsoft.com/office/drawing/2014/main" id="{0776F669-5E0A-970F-8496-2F9EE09B77ED}"/>
              </a:ext>
            </a:extLst>
          </p:cNvPr>
          <p:cNvSpPr>
            <a:spLocks noChangeArrowheads="1"/>
          </p:cNvSpPr>
          <p:nvPr/>
        </p:nvSpPr>
        <p:spPr bwMode="auto">
          <a:xfrm>
            <a:off x="1546100" y="2189257"/>
            <a:ext cx="473962" cy="453265"/>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6" name="Oval 10">
            <a:extLst>
              <a:ext uri="{FF2B5EF4-FFF2-40B4-BE49-F238E27FC236}">
                <a16:creationId xmlns:a16="http://schemas.microsoft.com/office/drawing/2014/main" id="{324E5246-DE98-169E-E81A-1EA8BEFD4EE3}"/>
              </a:ext>
            </a:extLst>
          </p:cNvPr>
          <p:cNvSpPr>
            <a:spLocks noChangeArrowheads="1"/>
          </p:cNvSpPr>
          <p:nvPr/>
        </p:nvSpPr>
        <p:spPr bwMode="auto">
          <a:xfrm>
            <a:off x="2891404" y="2212024"/>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7" name="Line 11">
            <a:extLst>
              <a:ext uri="{FF2B5EF4-FFF2-40B4-BE49-F238E27FC236}">
                <a16:creationId xmlns:a16="http://schemas.microsoft.com/office/drawing/2014/main" id="{152BCB6B-6210-CD61-991A-DBF36700CA1E}"/>
              </a:ext>
            </a:extLst>
          </p:cNvPr>
          <p:cNvSpPr>
            <a:spLocks noChangeShapeType="1"/>
          </p:cNvSpPr>
          <p:nvPr/>
        </p:nvSpPr>
        <p:spPr bwMode="auto">
          <a:xfrm>
            <a:off x="2096640" y="2437621"/>
            <a:ext cx="718186"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 name="Oval 13">
            <a:extLst>
              <a:ext uri="{FF2B5EF4-FFF2-40B4-BE49-F238E27FC236}">
                <a16:creationId xmlns:a16="http://schemas.microsoft.com/office/drawing/2014/main" id="{D8BEBA00-FA20-641D-4EC2-8061C028C1D7}"/>
              </a:ext>
            </a:extLst>
          </p:cNvPr>
          <p:cNvSpPr>
            <a:spLocks noChangeArrowheads="1"/>
          </p:cNvSpPr>
          <p:nvPr/>
        </p:nvSpPr>
        <p:spPr bwMode="auto">
          <a:xfrm>
            <a:off x="2208403" y="3292407"/>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9" name="Line 14">
            <a:extLst>
              <a:ext uri="{FF2B5EF4-FFF2-40B4-BE49-F238E27FC236}">
                <a16:creationId xmlns:a16="http://schemas.microsoft.com/office/drawing/2014/main" id="{E046207F-43F6-A540-1188-1DB0591754FE}"/>
              </a:ext>
            </a:extLst>
          </p:cNvPr>
          <p:cNvSpPr>
            <a:spLocks noChangeShapeType="1"/>
          </p:cNvSpPr>
          <p:nvPr/>
        </p:nvSpPr>
        <p:spPr bwMode="auto">
          <a:xfrm flipV="1">
            <a:off x="2669947" y="2685985"/>
            <a:ext cx="343570" cy="71611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8059FF4-6B06-BF3F-8935-ABA926155229}"/>
              </a:ext>
            </a:extLst>
          </p:cNvPr>
          <p:cNvSpPr/>
          <p:nvPr/>
        </p:nvSpPr>
        <p:spPr bwMode="auto">
          <a:xfrm>
            <a:off x="838200" y="1603830"/>
            <a:ext cx="409863" cy="40329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1" name="Rectangle 10">
            <a:extLst>
              <a:ext uri="{FF2B5EF4-FFF2-40B4-BE49-F238E27FC236}">
                <a16:creationId xmlns:a16="http://schemas.microsoft.com/office/drawing/2014/main" id="{029836C3-7A01-BB09-44EA-5D6785E5E0B4}"/>
              </a:ext>
            </a:extLst>
          </p:cNvPr>
          <p:cNvSpPr/>
          <p:nvPr/>
        </p:nvSpPr>
        <p:spPr bwMode="auto">
          <a:xfrm>
            <a:off x="3503973" y="2729746"/>
            <a:ext cx="409863" cy="40329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2" name="Rectangle 11">
            <a:extLst>
              <a:ext uri="{FF2B5EF4-FFF2-40B4-BE49-F238E27FC236}">
                <a16:creationId xmlns:a16="http://schemas.microsoft.com/office/drawing/2014/main" id="{E3E61007-4F49-B48F-B3B2-AD6BFF535943}"/>
              </a:ext>
            </a:extLst>
          </p:cNvPr>
          <p:cNvSpPr/>
          <p:nvPr/>
        </p:nvSpPr>
        <p:spPr bwMode="auto">
          <a:xfrm>
            <a:off x="1525340" y="4228208"/>
            <a:ext cx="409863" cy="40329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3" name="Oval 13">
            <a:extLst>
              <a:ext uri="{FF2B5EF4-FFF2-40B4-BE49-F238E27FC236}">
                <a16:creationId xmlns:a16="http://schemas.microsoft.com/office/drawing/2014/main" id="{FD1BEBC6-0DC7-ED99-0B6C-67C269A75412}"/>
              </a:ext>
            </a:extLst>
          </p:cNvPr>
          <p:cNvSpPr>
            <a:spLocks noChangeArrowheads="1"/>
          </p:cNvSpPr>
          <p:nvPr/>
        </p:nvSpPr>
        <p:spPr bwMode="auto">
          <a:xfrm>
            <a:off x="1512985" y="3515935"/>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14" name="Oval 13">
            <a:extLst>
              <a:ext uri="{FF2B5EF4-FFF2-40B4-BE49-F238E27FC236}">
                <a16:creationId xmlns:a16="http://schemas.microsoft.com/office/drawing/2014/main" id="{F762C322-2A4F-8B5B-E43B-FBF212B7C2D7}"/>
              </a:ext>
            </a:extLst>
          </p:cNvPr>
          <p:cNvSpPr>
            <a:spLocks noChangeArrowheads="1"/>
          </p:cNvSpPr>
          <p:nvPr/>
        </p:nvSpPr>
        <p:spPr bwMode="auto">
          <a:xfrm>
            <a:off x="1140439" y="2779122"/>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15" name="Line 14">
            <a:extLst>
              <a:ext uri="{FF2B5EF4-FFF2-40B4-BE49-F238E27FC236}">
                <a16:creationId xmlns:a16="http://schemas.microsoft.com/office/drawing/2014/main" id="{26A25A0A-5651-8ADA-9DB9-D3EC6F3DB7C8}"/>
              </a:ext>
            </a:extLst>
          </p:cNvPr>
          <p:cNvSpPr>
            <a:spLocks noChangeShapeType="1"/>
          </p:cNvSpPr>
          <p:nvPr/>
        </p:nvSpPr>
        <p:spPr bwMode="auto">
          <a:xfrm flipV="1">
            <a:off x="1999364" y="3580093"/>
            <a:ext cx="242154" cy="7864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6" name="Line 14">
            <a:extLst>
              <a:ext uri="{FF2B5EF4-FFF2-40B4-BE49-F238E27FC236}">
                <a16:creationId xmlns:a16="http://schemas.microsoft.com/office/drawing/2014/main" id="{F92D2995-B937-2593-3224-95FF6802701F}"/>
              </a:ext>
            </a:extLst>
          </p:cNvPr>
          <p:cNvSpPr>
            <a:spLocks noChangeShapeType="1"/>
          </p:cNvSpPr>
          <p:nvPr/>
        </p:nvSpPr>
        <p:spPr bwMode="auto">
          <a:xfrm flipH="1">
            <a:off x="1744791" y="3745671"/>
            <a:ext cx="670583" cy="48016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Line 14">
            <a:extLst>
              <a:ext uri="{FF2B5EF4-FFF2-40B4-BE49-F238E27FC236}">
                <a16:creationId xmlns:a16="http://schemas.microsoft.com/office/drawing/2014/main" id="{F43687B9-1F48-CCA8-7439-68E34BAAA816}"/>
              </a:ext>
            </a:extLst>
          </p:cNvPr>
          <p:cNvSpPr>
            <a:spLocks noChangeShapeType="1"/>
          </p:cNvSpPr>
          <p:nvPr/>
        </p:nvSpPr>
        <p:spPr bwMode="auto">
          <a:xfrm>
            <a:off x="3340530" y="2516268"/>
            <a:ext cx="175924" cy="285618"/>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6B0F7B42-69B6-2C93-854D-16A2B5FC3B2D}"/>
              </a:ext>
            </a:extLst>
          </p:cNvPr>
          <p:cNvSpPr>
            <a:spLocks noChangeShapeType="1"/>
          </p:cNvSpPr>
          <p:nvPr/>
        </p:nvSpPr>
        <p:spPr bwMode="auto">
          <a:xfrm flipV="1">
            <a:off x="1616469" y="2536966"/>
            <a:ext cx="1279074" cy="48844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Line 11">
            <a:extLst>
              <a:ext uri="{FF2B5EF4-FFF2-40B4-BE49-F238E27FC236}">
                <a16:creationId xmlns:a16="http://schemas.microsoft.com/office/drawing/2014/main" id="{8B02516A-1608-925A-2315-E8B7AC66C0C8}"/>
              </a:ext>
            </a:extLst>
          </p:cNvPr>
          <p:cNvSpPr>
            <a:spLocks noChangeShapeType="1"/>
          </p:cNvSpPr>
          <p:nvPr/>
        </p:nvSpPr>
        <p:spPr bwMode="auto">
          <a:xfrm>
            <a:off x="1268760" y="1974008"/>
            <a:ext cx="285618" cy="2814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0" name="Line 11">
            <a:extLst>
              <a:ext uri="{FF2B5EF4-FFF2-40B4-BE49-F238E27FC236}">
                <a16:creationId xmlns:a16="http://schemas.microsoft.com/office/drawing/2014/main" id="{4B39BB55-AA39-7F61-67A7-0F19AF41C6C0}"/>
              </a:ext>
            </a:extLst>
          </p:cNvPr>
          <p:cNvSpPr>
            <a:spLocks noChangeShapeType="1"/>
          </p:cNvSpPr>
          <p:nvPr/>
        </p:nvSpPr>
        <p:spPr bwMode="auto">
          <a:xfrm flipH="1">
            <a:off x="1521263" y="2619754"/>
            <a:ext cx="128321" cy="15729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C57836F-17B1-084A-C7D3-773B63715457}"/>
              </a:ext>
            </a:extLst>
          </p:cNvPr>
          <p:cNvSpPr txBox="1"/>
          <p:nvPr/>
        </p:nvSpPr>
        <p:spPr>
          <a:xfrm>
            <a:off x="950026" y="4888144"/>
            <a:ext cx="2260555" cy="1323439"/>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1. Initial </a:t>
            </a:r>
            <a:r>
              <a:rPr lang="en-US" sz="2000" b="1" dirty="0" err="1">
                <a:solidFill>
                  <a:srgbClr val="0B4B8E"/>
                </a:solidFill>
                <a:latin typeface="Arial" panose="020B0604020202020204" pitchFamily="34" charset="0"/>
                <a:cs typeface="Arial" panose="020B0604020202020204" pitchFamily="34" charset="0"/>
              </a:rPr>
              <a:t>netlist</a:t>
            </a:r>
            <a:endParaRPr lang="en-US" sz="2000" b="1" dirty="0">
              <a:solidFill>
                <a:srgbClr val="0B4B8E"/>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5 gates (1,2,3,4,5)</a:t>
            </a:r>
          </a:p>
          <a:p>
            <a:r>
              <a:rPr lang="en-US" sz="2000" dirty="0">
                <a:latin typeface="Arial" panose="020B0604020202020204" pitchFamily="34" charset="0"/>
                <a:cs typeface="Arial" panose="020B0604020202020204" pitchFamily="34" charset="0"/>
              </a:rPr>
              <a:t>8 wires</a:t>
            </a:r>
          </a:p>
          <a:p>
            <a:r>
              <a:rPr lang="en-US" sz="2000" dirty="0">
                <a:latin typeface="Arial" panose="020B0604020202020204" pitchFamily="34" charset="0"/>
                <a:cs typeface="Arial" panose="020B0604020202020204" pitchFamily="34" charset="0"/>
              </a:rPr>
              <a:t>3 pads (</a:t>
            </a:r>
            <a:r>
              <a:rPr lang="en-US" sz="2000" dirty="0" err="1">
                <a:latin typeface="Arial" panose="020B0604020202020204" pitchFamily="34" charset="0"/>
                <a:cs typeface="Arial" panose="020B0604020202020204" pitchFamily="34" charset="0"/>
              </a:rPr>
              <a:t>a,b,c</a:t>
            </a:r>
            <a:r>
              <a:rPr lang="en-US" sz="2000" dirty="0">
                <a:latin typeface="Arial" panose="020B0604020202020204" pitchFamily="34" charset="0"/>
                <a:cs typeface="Arial" panose="020B0604020202020204" pitchFamily="34" charset="0"/>
              </a:rPr>
              <a:t>)</a:t>
            </a:r>
          </a:p>
        </p:txBody>
      </p:sp>
      <p:sp>
        <p:nvSpPr>
          <p:cNvPr id="22" name="Line 14">
            <a:extLst>
              <a:ext uri="{FF2B5EF4-FFF2-40B4-BE49-F238E27FC236}">
                <a16:creationId xmlns:a16="http://schemas.microsoft.com/office/drawing/2014/main" id="{67BBBDE3-76FF-6022-0C08-7E7EBFF99BB2}"/>
              </a:ext>
            </a:extLst>
          </p:cNvPr>
          <p:cNvSpPr>
            <a:spLocks noChangeShapeType="1"/>
          </p:cNvSpPr>
          <p:nvPr/>
        </p:nvSpPr>
        <p:spPr bwMode="auto">
          <a:xfrm>
            <a:off x="1502637" y="3219964"/>
            <a:ext cx="142809" cy="30217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DD3015C7-AB03-EC61-1CE5-A2265CACBE47}"/>
              </a:ext>
            </a:extLst>
          </p:cNvPr>
          <p:cNvGrpSpPr/>
          <p:nvPr/>
        </p:nvGrpSpPr>
        <p:grpSpPr>
          <a:xfrm>
            <a:off x="4530543" y="1686618"/>
            <a:ext cx="3075636" cy="3667866"/>
            <a:chOff x="3108277" y="992416"/>
            <a:chExt cx="2359073" cy="2813326"/>
          </a:xfrm>
        </p:grpSpPr>
        <p:sp>
          <p:nvSpPr>
            <p:cNvPr id="24" name="Rectangle 8">
              <a:extLst>
                <a:ext uri="{FF2B5EF4-FFF2-40B4-BE49-F238E27FC236}">
                  <a16:creationId xmlns:a16="http://schemas.microsoft.com/office/drawing/2014/main" id="{5F49AC0A-E51E-3125-C462-16133C0F2BE6}"/>
                </a:ext>
              </a:extLst>
            </p:cNvPr>
            <p:cNvSpPr>
              <a:spLocks noChangeArrowheads="1"/>
            </p:cNvSpPr>
            <p:nvPr/>
          </p:nvSpPr>
          <p:spPr bwMode="auto">
            <a:xfrm>
              <a:off x="3230563" y="11191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Line 11">
              <a:extLst>
                <a:ext uri="{FF2B5EF4-FFF2-40B4-BE49-F238E27FC236}">
                  <a16:creationId xmlns:a16="http://schemas.microsoft.com/office/drawing/2014/main" id="{7927B72B-81B3-A2D7-C4B2-96B5B70FA4AA}"/>
                </a:ext>
              </a:extLst>
            </p:cNvPr>
            <p:cNvSpPr>
              <a:spLocks noChangeShapeType="1"/>
            </p:cNvSpPr>
            <p:nvPr/>
          </p:nvSpPr>
          <p:spPr bwMode="auto">
            <a:xfrm>
              <a:off x="3867150" y="192405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6" name="Line 14">
              <a:extLst>
                <a:ext uri="{FF2B5EF4-FFF2-40B4-BE49-F238E27FC236}">
                  <a16:creationId xmlns:a16="http://schemas.microsoft.com/office/drawing/2014/main" id="{BE66704C-4E43-7A86-DFF7-E5AE499A2242}"/>
                </a:ext>
              </a:extLst>
            </p:cNvPr>
            <p:cNvSpPr>
              <a:spLocks noChangeShapeType="1"/>
            </p:cNvSpPr>
            <p:nvPr/>
          </p:nvSpPr>
          <p:spPr bwMode="auto">
            <a:xfrm flipV="1">
              <a:off x="4038600" y="201294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7FD27A0D-321D-2F42-2BF5-63489CFF4AAA}"/>
                </a:ext>
              </a:extLst>
            </p:cNvPr>
            <p:cNvSpPr/>
            <p:nvPr/>
          </p:nvSpPr>
          <p:spPr bwMode="auto">
            <a:xfrm>
              <a:off x="3108277" y="9924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28" name="Rectangle 27">
              <a:extLst>
                <a:ext uri="{FF2B5EF4-FFF2-40B4-BE49-F238E27FC236}">
                  <a16:creationId xmlns:a16="http://schemas.microsoft.com/office/drawing/2014/main" id="{C885F3C5-6D23-14C0-4EF8-FE5610166D07}"/>
                </a:ext>
              </a:extLst>
            </p:cNvPr>
            <p:cNvSpPr/>
            <p:nvPr/>
          </p:nvSpPr>
          <p:spPr bwMode="auto">
            <a:xfrm>
              <a:off x="5152977" y="18560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29" name="Rectangle 28">
              <a:extLst>
                <a:ext uri="{FF2B5EF4-FFF2-40B4-BE49-F238E27FC236}">
                  <a16:creationId xmlns:a16="http://schemas.microsoft.com/office/drawing/2014/main" id="{9D19CB84-37DC-8DFD-3690-126CD0E7D552}"/>
                </a:ext>
              </a:extLst>
            </p:cNvPr>
            <p:cNvSpPr/>
            <p:nvPr/>
          </p:nvSpPr>
          <p:spPr bwMode="auto">
            <a:xfrm>
              <a:off x="3686127" y="29609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0" name="Line 14">
              <a:extLst>
                <a:ext uri="{FF2B5EF4-FFF2-40B4-BE49-F238E27FC236}">
                  <a16:creationId xmlns:a16="http://schemas.microsoft.com/office/drawing/2014/main" id="{788D421D-0A88-D51A-E4EA-4E999E3A494D}"/>
                </a:ext>
              </a:extLst>
            </p:cNvPr>
            <p:cNvSpPr>
              <a:spLocks noChangeShapeType="1"/>
            </p:cNvSpPr>
            <p:nvPr/>
          </p:nvSpPr>
          <p:spPr bwMode="auto">
            <a:xfrm flipH="1">
              <a:off x="3765550" y="285115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1" name="Line 14">
              <a:extLst>
                <a:ext uri="{FF2B5EF4-FFF2-40B4-BE49-F238E27FC236}">
                  <a16:creationId xmlns:a16="http://schemas.microsoft.com/office/drawing/2014/main" id="{DF5208BC-FE67-5A2D-540A-7A7873494EE4}"/>
                </a:ext>
              </a:extLst>
            </p:cNvPr>
            <p:cNvSpPr>
              <a:spLocks noChangeShapeType="1"/>
            </p:cNvSpPr>
            <p:nvPr/>
          </p:nvSpPr>
          <p:spPr bwMode="auto">
            <a:xfrm flipV="1">
              <a:off x="4997451" y="204470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83317485-9C90-C93B-7820-92315194C616}"/>
                </a:ext>
              </a:extLst>
            </p:cNvPr>
            <p:cNvSpPr>
              <a:spLocks noChangeShapeType="1"/>
            </p:cNvSpPr>
            <p:nvPr/>
          </p:nvSpPr>
          <p:spPr bwMode="auto">
            <a:xfrm>
              <a:off x="3397251" y="127000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EDE87519-95A9-5216-3E5B-AB2A542D212D}"/>
                </a:ext>
              </a:extLst>
            </p:cNvPr>
            <p:cNvSpPr txBox="1"/>
            <p:nvPr/>
          </p:nvSpPr>
          <p:spPr>
            <a:xfrm>
              <a:off x="3244850" y="3498850"/>
              <a:ext cx="1208878" cy="306892"/>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2. Initial QP</a:t>
              </a:r>
            </a:p>
          </p:txBody>
        </p:sp>
        <p:sp>
          <p:nvSpPr>
            <p:cNvPr id="34" name="Oval 10">
              <a:extLst>
                <a:ext uri="{FF2B5EF4-FFF2-40B4-BE49-F238E27FC236}">
                  <a16:creationId xmlns:a16="http://schemas.microsoft.com/office/drawing/2014/main" id="{167A37DA-175E-CD9D-674C-B8228EFB919B}"/>
                </a:ext>
              </a:extLst>
            </p:cNvPr>
            <p:cNvSpPr>
              <a:spLocks noChangeArrowheads="1"/>
            </p:cNvSpPr>
            <p:nvPr/>
          </p:nvSpPr>
          <p:spPr bwMode="auto">
            <a:xfrm>
              <a:off x="4670425" y="210026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35" name="Oval 13">
              <a:extLst>
                <a:ext uri="{FF2B5EF4-FFF2-40B4-BE49-F238E27FC236}">
                  <a16:creationId xmlns:a16="http://schemas.microsoft.com/office/drawing/2014/main" id="{C648F274-6900-CD72-B37D-21A3DE109706}"/>
                </a:ext>
              </a:extLst>
            </p:cNvPr>
            <p:cNvSpPr>
              <a:spLocks noChangeArrowheads="1"/>
            </p:cNvSpPr>
            <p:nvPr/>
          </p:nvSpPr>
          <p:spPr bwMode="auto">
            <a:xfrm>
              <a:off x="3797300" y="25479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36" name="Oval 9">
              <a:extLst>
                <a:ext uri="{FF2B5EF4-FFF2-40B4-BE49-F238E27FC236}">
                  <a16:creationId xmlns:a16="http://schemas.microsoft.com/office/drawing/2014/main" id="{DA7E1F0C-05B2-686A-3BF2-CE3DB2DCE911}"/>
                </a:ext>
              </a:extLst>
            </p:cNvPr>
            <p:cNvSpPr>
              <a:spLocks noChangeArrowheads="1"/>
            </p:cNvSpPr>
            <p:nvPr/>
          </p:nvSpPr>
          <p:spPr bwMode="auto">
            <a:xfrm>
              <a:off x="3352800" y="13906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37" name="Oval 13">
              <a:extLst>
                <a:ext uri="{FF2B5EF4-FFF2-40B4-BE49-F238E27FC236}">
                  <a16:creationId xmlns:a16="http://schemas.microsoft.com/office/drawing/2014/main" id="{6791E057-42A5-01C6-5ED8-7B44B835E9A9}"/>
                </a:ext>
              </a:extLst>
            </p:cNvPr>
            <p:cNvSpPr>
              <a:spLocks noChangeArrowheads="1"/>
            </p:cNvSpPr>
            <p:nvPr/>
          </p:nvSpPr>
          <p:spPr bwMode="auto">
            <a:xfrm>
              <a:off x="3498850" y="17732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38" name="Oval 13">
              <a:extLst>
                <a:ext uri="{FF2B5EF4-FFF2-40B4-BE49-F238E27FC236}">
                  <a16:creationId xmlns:a16="http://schemas.microsoft.com/office/drawing/2014/main" id="{4ED34092-9246-9AB3-3764-B7A8EB633694}"/>
                </a:ext>
              </a:extLst>
            </p:cNvPr>
            <p:cNvSpPr>
              <a:spLocks noChangeArrowheads="1"/>
            </p:cNvSpPr>
            <p:nvPr/>
          </p:nvSpPr>
          <p:spPr bwMode="auto">
            <a:xfrm>
              <a:off x="3644900" y="21732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39" name="TextBox 38">
              <a:extLst>
                <a:ext uri="{FF2B5EF4-FFF2-40B4-BE49-F238E27FC236}">
                  <a16:creationId xmlns:a16="http://schemas.microsoft.com/office/drawing/2014/main" id="{01AEEF83-9200-41E2-926B-2FAF520A12D9}"/>
                </a:ext>
              </a:extLst>
            </p:cNvPr>
            <p:cNvSpPr txBox="1"/>
            <p:nvPr/>
          </p:nvSpPr>
          <p:spPr>
            <a:xfrm>
              <a:off x="4064000" y="1390650"/>
              <a:ext cx="765017" cy="306892"/>
            </a:xfrm>
            <a:prstGeom prst="rect">
              <a:avLst/>
            </a:prstGeom>
            <a:noFill/>
          </p:spPr>
          <p:txBody>
            <a:bodyPr wrap="none" rtlCol="0">
              <a:spAutoFit/>
            </a:bodyPr>
            <a:lstStyle/>
            <a:p>
              <a:r>
                <a:rPr lang="en-US" sz="20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0" name="Line 11">
              <a:extLst>
                <a:ext uri="{FF2B5EF4-FFF2-40B4-BE49-F238E27FC236}">
                  <a16:creationId xmlns:a16="http://schemas.microsoft.com/office/drawing/2014/main" id="{34EDAE33-7F83-88B9-EE7B-BB04CA0AA1E1}"/>
                </a:ext>
              </a:extLst>
            </p:cNvPr>
            <p:cNvSpPr>
              <a:spLocks noChangeShapeType="1"/>
            </p:cNvSpPr>
            <p:nvPr/>
          </p:nvSpPr>
          <p:spPr bwMode="auto">
            <a:xfrm>
              <a:off x="3733801" y="15240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3E6350F8-F926-C480-8DA1-8D47B6940C47}"/>
              </a:ext>
            </a:extLst>
          </p:cNvPr>
          <p:cNvGrpSpPr/>
          <p:nvPr/>
        </p:nvGrpSpPr>
        <p:grpSpPr>
          <a:xfrm>
            <a:off x="8438135" y="1645224"/>
            <a:ext cx="3075636" cy="4591196"/>
            <a:chOff x="6105477" y="960666"/>
            <a:chExt cx="2359073" cy="3521538"/>
          </a:xfrm>
        </p:grpSpPr>
        <p:cxnSp>
          <p:nvCxnSpPr>
            <p:cNvPr id="42" name="Straight Connector 41">
              <a:extLst>
                <a:ext uri="{FF2B5EF4-FFF2-40B4-BE49-F238E27FC236}">
                  <a16:creationId xmlns:a16="http://schemas.microsoft.com/office/drawing/2014/main" id="{F3923566-5916-4E0C-5D3D-1836F5CBC239}"/>
                </a:ext>
              </a:extLst>
            </p:cNvPr>
            <p:cNvCxnSpPr/>
            <p:nvPr/>
          </p:nvCxnSpPr>
          <p:spPr bwMode="auto">
            <a:xfrm>
              <a:off x="7284244" y="10874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43" name="Rectangle 8">
              <a:extLst>
                <a:ext uri="{FF2B5EF4-FFF2-40B4-BE49-F238E27FC236}">
                  <a16:creationId xmlns:a16="http://schemas.microsoft.com/office/drawing/2014/main" id="{7268BB66-1BE1-036C-C18A-3B0D84C42A0F}"/>
                </a:ext>
              </a:extLst>
            </p:cNvPr>
            <p:cNvSpPr>
              <a:spLocks noChangeArrowheads="1"/>
            </p:cNvSpPr>
            <p:nvPr/>
          </p:nvSpPr>
          <p:spPr bwMode="auto">
            <a:xfrm>
              <a:off x="6227763" y="10874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Line 11">
              <a:extLst>
                <a:ext uri="{FF2B5EF4-FFF2-40B4-BE49-F238E27FC236}">
                  <a16:creationId xmlns:a16="http://schemas.microsoft.com/office/drawing/2014/main" id="{3EA522FD-B1A0-1A0E-F767-BD85862EC6B0}"/>
                </a:ext>
              </a:extLst>
            </p:cNvPr>
            <p:cNvSpPr>
              <a:spLocks noChangeShapeType="1"/>
            </p:cNvSpPr>
            <p:nvPr/>
          </p:nvSpPr>
          <p:spPr bwMode="auto">
            <a:xfrm>
              <a:off x="6864350" y="189230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5B92165E-06DE-858B-B8A3-587AAA9452D2}"/>
                </a:ext>
              </a:extLst>
            </p:cNvPr>
            <p:cNvSpPr>
              <a:spLocks noChangeShapeType="1"/>
            </p:cNvSpPr>
            <p:nvPr/>
          </p:nvSpPr>
          <p:spPr bwMode="auto">
            <a:xfrm flipV="1">
              <a:off x="7035800" y="198119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09287E27-2A03-57F8-25A4-D93672E36C64}"/>
                </a:ext>
              </a:extLst>
            </p:cNvPr>
            <p:cNvSpPr/>
            <p:nvPr/>
          </p:nvSpPr>
          <p:spPr bwMode="auto">
            <a:xfrm>
              <a:off x="61054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7" name="Rectangle 46">
              <a:extLst>
                <a:ext uri="{FF2B5EF4-FFF2-40B4-BE49-F238E27FC236}">
                  <a16:creationId xmlns:a16="http://schemas.microsoft.com/office/drawing/2014/main" id="{2BB4535A-FE57-23B6-43A1-B2BED820DC6C}"/>
                </a:ext>
              </a:extLst>
            </p:cNvPr>
            <p:cNvSpPr/>
            <p:nvPr/>
          </p:nvSpPr>
          <p:spPr bwMode="auto">
            <a:xfrm>
              <a:off x="8150177" y="18242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48" name="Rectangle 47">
              <a:extLst>
                <a:ext uri="{FF2B5EF4-FFF2-40B4-BE49-F238E27FC236}">
                  <a16:creationId xmlns:a16="http://schemas.microsoft.com/office/drawing/2014/main" id="{53DD06A2-789F-AAFE-DE77-7996D3F3820A}"/>
                </a:ext>
              </a:extLst>
            </p:cNvPr>
            <p:cNvSpPr/>
            <p:nvPr/>
          </p:nvSpPr>
          <p:spPr bwMode="auto">
            <a:xfrm>
              <a:off x="66833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9" name="Line 14">
              <a:extLst>
                <a:ext uri="{FF2B5EF4-FFF2-40B4-BE49-F238E27FC236}">
                  <a16:creationId xmlns:a16="http://schemas.microsoft.com/office/drawing/2014/main" id="{AC2C34AC-FB56-EF00-F886-49D3D8DFEC5C}"/>
                </a:ext>
              </a:extLst>
            </p:cNvPr>
            <p:cNvSpPr>
              <a:spLocks noChangeShapeType="1"/>
            </p:cNvSpPr>
            <p:nvPr/>
          </p:nvSpPr>
          <p:spPr bwMode="auto">
            <a:xfrm flipH="1">
              <a:off x="6762750" y="281940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Line 14">
              <a:extLst>
                <a:ext uri="{FF2B5EF4-FFF2-40B4-BE49-F238E27FC236}">
                  <a16:creationId xmlns:a16="http://schemas.microsoft.com/office/drawing/2014/main" id="{2C9DD7CC-F5F1-0526-3AE4-8AA6F30C9AC1}"/>
                </a:ext>
              </a:extLst>
            </p:cNvPr>
            <p:cNvSpPr>
              <a:spLocks noChangeShapeType="1"/>
            </p:cNvSpPr>
            <p:nvPr/>
          </p:nvSpPr>
          <p:spPr bwMode="auto">
            <a:xfrm flipV="1">
              <a:off x="7994651" y="201295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B57FA99D-F5B7-1085-4D1F-8E1ACD1E2508}"/>
                </a:ext>
              </a:extLst>
            </p:cNvPr>
            <p:cNvSpPr>
              <a:spLocks noChangeShapeType="1"/>
            </p:cNvSpPr>
            <p:nvPr/>
          </p:nvSpPr>
          <p:spPr bwMode="auto">
            <a:xfrm>
              <a:off x="6394451" y="123825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BA620E52-8750-B1B2-F7BB-E08981383048}"/>
                </a:ext>
              </a:extLst>
            </p:cNvPr>
            <p:cNvSpPr txBox="1"/>
            <p:nvPr/>
          </p:nvSpPr>
          <p:spPr>
            <a:xfrm>
              <a:off x="6242050" y="3467100"/>
              <a:ext cx="2005617" cy="1015104"/>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3. First partition</a:t>
              </a:r>
            </a:p>
            <a:p>
              <a:r>
                <a:rPr lang="en-US" sz="2000" dirty="0">
                  <a:latin typeface="Arial" panose="020B0604020202020204" pitchFamily="34" charset="0"/>
                  <a:cs typeface="Arial" panose="020B0604020202020204" pitchFamily="34" charset="0"/>
                </a:rPr>
                <a:t>Sort on </a:t>
              </a:r>
              <a:r>
                <a:rPr lang="en-US" sz="2000" b="1" dirty="0">
                  <a:solidFill>
                    <a:srgbClr val="0B4B8E"/>
                  </a:solidFill>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  Gate order 1 5 4 3 2</a:t>
              </a:r>
            </a:p>
            <a:p>
              <a:r>
                <a:rPr lang="en-US" sz="2000" dirty="0">
                  <a:latin typeface="Arial" panose="020B0604020202020204" pitchFamily="34" charset="0"/>
                  <a:cs typeface="Arial" panose="020B0604020202020204" pitchFamily="34" charset="0"/>
                </a:rPr>
                <a:t>  Pick: </a:t>
              </a:r>
              <a:r>
                <a:rPr lang="en-US" sz="2000" b="1" dirty="0">
                  <a:latin typeface="Arial" panose="020B0604020202020204" pitchFamily="34" charset="0"/>
                  <a:cs typeface="Arial" panose="020B0604020202020204" pitchFamily="34" charset="0"/>
                </a:rPr>
                <a:t>1 5 4</a:t>
              </a:r>
              <a:r>
                <a:rPr lang="en-US" sz="2000" dirty="0">
                  <a:latin typeface="Arial" panose="020B0604020202020204" pitchFamily="34" charset="0"/>
                  <a:cs typeface="Arial" panose="020B0604020202020204" pitchFamily="34" charset="0"/>
                </a:rPr>
                <a:t> on left</a:t>
              </a:r>
            </a:p>
          </p:txBody>
        </p:sp>
        <p:sp>
          <p:nvSpPr>
            <p:cNvPr id="53" name="Oval 10">
              <a:extLst>
                <a:ext uri="{FF2B5EF4-FFF2-40B4-BE49-F238E27FC236}">
                  <a16:creationId xmlns:a16="http://schemas.microsoft.com/office/drawing/2014/main" id="{EAAEAD2A-63A5-13EF-9ED5-D0673236E4CA}"/>
                </a:ext>
              </a:extLst>
            </p:cNvPr>
            <p:cNvSpPr>
              <a:spLocks noChangeArrowheads="1"/>
            </p:cNvSpPr>
            <p:nvPr/>
          </p:nvSpPr>
          <p:spPr bwMode="auto">
            <a:xfrm>
              <a:off x="7667625" y="206851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54" name="Oval 13">
              <a:extLst>
                <a:ext uri="{FF2B5EF4-FFF2-40B4-BE49-F238E27FC236}">
                  <a16:creationId xmlns:a16="http://schemas.microsoft.com/office/drawing/2014/main" id="{A7B73207-732A-27DF-468A-499357EC2239}"/>
                </a:ext>
              </a:extLst>
            </p:cNvPr>
            <p:cNvSpPr>
              <a:spLocks noChangeArrowheads="1"/>
            </p:cNvSpPr>
            <p:nvPr/>
          </p:nvSpPr>
          <p:spPr bwMode="auto">
            <a:xfrm>
              <a:off x="6794500" y="251618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55" name="Oval 9">
              <a:extLst>
                <a:ext uri="{FF2B5EF4-FFF2-40B4-BE49-F238E27FC236}">
                  <a16:creationId xmlns:a16="http://schemas.microsoft.com/office/drawing/2014/main" id="{8E4F8FBC-B6D4-BB91-3DA0-EB20548CA5FC}"/>
                </a:ext>
              </a:extLst>
            </p:cNvPr>
            <p:cNvSpPr>
              <a:spLocks noChangeArrowheads="1"/>
            </p:cNvSpPr>
            <p:nvPr/>
          </p:nvSpPr>
          <p:spPr bwMode="auto">
            <a:xfrm>
              <a:off x="6350000" y="13589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56" name="Oval 13">
              <a:extLst>
                <a:ext uri="{FF2B5EF4-FFF2-40B4-BE49-F238E27FC236}">
                  <a16:creationId xmlns:a16="http://schemas.microsoft.com/office/drawing/2014/main" id="{A7571CFD-35A5-BB1B-530C-6E35A35E5554}"/>
                </a:ext>
              </a:extLst>
            </p:cNvPr>
            <p:cNvSpPr>
              <a:spLocks noChangeArrowheads="1"/>
            </p:cNvSpPr>
            <p:nvPr/>
          </p:nvSpPr>
          <p:spPr bwMode="auto">
            <a:xfrm>
              <a:off x="6496050" y="1741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57" name="Oval 13">
              <a:extLst>
                <a:ext uri="{FF2B5EF4-FFF2-40B4-BE49-F238E27FC236}">
                  <a16:creationId xmlns:a16="http://schemas.microsoft.com/office/drawing/2014/main" id="{8200F9F8-C1D0-24F1-D79D-108B2207F6CE}"/>
                </a:ext>
              </a:extLst>
            </p:cNvPr>
            <p:cNvSpPr>
              <a:spLocks noChangeArrowheads="1"/>
            </p:cNvSpPr>
            <p:nvPr/>
          </p:nvSpPr>
          <p:spPr bwMode="auto">
            <a:xfrm>
              <a:off x="6642100" y="214153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58" name="Line 11">
              <a:extLst>
                <a:ext uri="{FF2B5EF4-FFF2-40B4-BE49-F238E27FC236}">
                  <a16:creationId xmlns:a16="http://schemas.microsoft.com/office/drawing/2014/main" id="{3DF2B6F3-0299-BD2B-7F9F-96AB8B101434}"/>
                </a:ext>
              </a:extLst>
            </p:cNvPr>
            <p:cNvSpPr>
              <a:spLocks noChangeShapeType="1"/>
            </p:cNvSpPr>
            <p:nvPr/>
          </p:nvSpPr>
          <p:spPr bwMode="auto">
            <a:xfrm>
              <a:off x="6731001" y="15113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4279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6E16-D02A-4441-6B53-FA077CBB6E9B}"/>
              </a:ext>
            </a:extLst>
          </p:cNvPr>
          <p:cNvSpPr>
            <a:spLocks noGrp="1"/>
          </p:cNvSpPr>
          <p:nvPr>
            <p:ph type="title"/>
          </p:nvPr>
        </p:nvSpPr>
        <p:spPr/>
        <p:txBody>
          <a:bodyPr/>
          <a:lstStyle/>
          <a:p>
            <a:r>
              <a:rPr lang="en-US" dirty="0"/>
              <a:t>Example (cont’d)</a:t>
            </a:r>
          </a:p>
        </p:txBody>
      </p:sp>
      <p:sp>
        <p:nvSpPr>
          <p:cNvPr id="4" name="Rectangle 7">
            <a:extLst>
              <a:ext uri="{FF2B5EF4-FFF2-40B4-BE49-F238E27FC236}">
                <a16:creationId xmlns:a16="http://schemas.microsoft.com/office/drawing/2014/main" id="{6CD8DB58-D080-B246-4783-FC8D0B3E460D}"/>
              </a:ext>
            </a:extLst>
          </p:cNvPr>
          <p:cNvSpPr>
            <a:spLocks noChangeArrowheads="1"/>
          </p:cNvSpPr>
          <p:nvPr/>
        </p:nvSpPr>
        <p:spPr bwMode="auto">
          <a:xfrm>
            <a:off x="1010424" y="1842741"/>
            <a:ext cx="1357528" cy="2609695"/>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5251C89C-4BCA-0A9C-B1D5-9878B38A1809}"/>
              </a:ext>
            </a:extLst>
          </p:cNvPr>
          <p:cNvCxnSpPr/>
          <p:nvPr/>
        </p:nvCxnSpPr>
        <p:spPr bwMode="auto">
          <a:xfrm>
            <a:off x="2370991" y="1834636"/>
            <a:ext cx="0" cy="2609695"/>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726A77D0-727B-571D-8AB1-513290B191F1}"/>
              </a:ext>
            </a:extLst>
          </p:cNvPr>
          <p:cNvSpPr txBox="1"/>
          <p:nvPr/>
        </p:nvSpPr>
        <p:spPr>
          <a:xfrm>
            <a:off x="838200" y="4823223"/>
            <a:ext cx="3467616" cy="1200328"/>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4. Propagate gates/pads</a:t>
            </a:r>
          </a:p>
          <a:p>
            <a:r>
              <a:rPr lang="en-US" sz="1800" dirty="0">
                <a:latin typeface="Arial" panose="020B0604020202020204" pitchFamily="34" charset="0"/>
                <a:cs typeface="Arial" panose="020B0604020202020204" pitchFamily="34" charset="0"/>
              </a:rPr>
              <a:t>Right-side gates:  2,3</a:t>
            </a:r>
          </a:p>
          <a:p>
            <a:r>
              <a:rPr lang="en-US" sz="1800" dirty="0">
                <a:latin typeface="Arial" panose="020B0604020202020204" pitchFamily="34" charset="0"/>
                <a:cs typeface="Arial" panose="020B0604020202020204" pitchFamily="34" charset="0"/>
              </a:rPr>
              <a:t>Right-side pads:  b</a:t>
            </a:r>
          </a:p>
          <a:p>
            <a:r>
              <a:rPr lang="en-US" sz="1800" dirty="0">
                <a:latin typeface="Arial" panose="020B0604020202020204" pitchFamily="34" charset="0"/>
                <a:cs typeface="Arial" panose="020B0604020202020204" pitchFamily="34" charset="0"/>
              </a:rPr>
              <a:t>Push to cut, using</a:t>
            </a:r>
            <a:r>
              <a:rPr lang="en-US" sz="1800" b="1" dirty="0">
                <a:solidFill>
                  <a:srgbClr val="0B4B8E"/>
                </a:solidFill>
                <a:latin typeface="Arial" panose="020B0604020202020204" pitchFamily="34" charset="0"/>
                <a:cs typeface="Arial" panose="020B0604020202020204" pitchFamily="34" charset="0"/>
              </a:rPr>
              <a:t> y</a:t>
            </a:r>
            <a:r>
              <a:rPr lang="en-US" sz="1800" dirty="0">
                <a:latin typeface="Arial" panose="020B0604020202020204" pitchFamily="34" charset="0"/>
                <a:cs typeface="Arial" panose="020B0604020202020204" pitchFamily="34" charset="0"/>
              </a:rPr>
              <a:t> coordinates</a:t>
            </a:r>
          </a:p>
        </p:txBody>
      </p:sp>
      <p:sp>
        <p:nvSpPr>
          <p:cNvPr id="7" name="Rectangle 8">
            <a:extLst>
              <a:ext uri="{FF2B5EF4-FFF2-40B4-BE49-F238E27FC236}">
                <a16:creationId xmlns:a16="http://schemas.microsoft.com/office/drawing/2014/main" id="{BDB3339F-8FD2-F7CA-8147-6B4EBECE258E}"/>
              </a:ext>
            </a:extLst>
          </p:cNvPr>
          <p:cNvSpPr>
            <a:spLocks noChangeArrowheads="1"/>
          </p:cNvSpPr>
          <p:nvPr/>
        </p:nvSpPr>
        <p:spPr bwMode="auto">
          <a:xfrm>
            <a:off x="1022581" y="1834636"/>
            <a:ext cx="2664401" cy="2609695"/>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11">
            <a:extLst>
              <a:ext uri="{FF2B5EF4-FFF2-40B4-BE49-F238E27FC236}">
                <a16:creationId xmlns:a16="http://schemas.microsoft.com/office/drawing/2014/main" id="{4A59631C-435B-233D-E96A-A37C27466995}"/>
              </a:ext>
            </a:extLst>
          </p:cNvPr>
          <p:cNvSpPr>
            <a:spLocks noChangeShapeType="1"/>
          </p:cNvSpPr>
          <p:nvPr/>
        </p:nvSpPr>
        <p:spPr bwMode="auto">
          <a:xfrm>
            <a:off x="1835072" y="2861899"/>
            <a:ext cx="348500" cy="46196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2FB7642-4C95-80B7-05F1-49AA0CA5B19C}"/>
              </a:ext>
            </a:extLst>
          </p:cNvPr>
          <p:cNvSpPr/>
          <p:nvPr/>
        </p:nvSpPr>
        <p:spPr bwMode="auto">
          <a:xfrm>
            <a:off x="866505" y="1672834"/>
            <a:ext cx="401241" cy="3948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3C3A52DD-285F-8E3F-739E-90D29CFCE70A}"/>
              </a:ext>
            </a:extLst>
          </p:cNvPr>
          <p:cNvSpPr/>
          <p:nvPr/>
        </p:nvSpPr>
        <p:spPr bwMode="auto">
          <a:xfrm>
            <a:off x="3476200" y="2775066"/>
            <a:ext cx="401241" cy="3948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0C5137E7-AE24-B131-C295-4C91D6322369}"/>
              </a:ext>
            </a:extLst>
          </p:cNvPr>
          <p:cNvSpPr/>
          <p:nvPr/>
        </p:nvSpPr>
        <p:spPr bwMode="auto">
          <a:xfrm>
            <a:off x="1604028" y="4185274"/>
            <a:ext cx="401241" cy="3948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Line 14">
            <a:extLst>
              <a:ext uri="{FF2B5EF4-FFF2-40B4-BE49-F238E27FC236}">
                <a16:creationId xmlns:a16="http://schemas.microsoft.com/office/drawing/2014/main" id="{6FFA55EE-67EC-E8DB-9EF6-2895E5240D40}"/>
              </a:ext>
            </a:extLst>
          </p:cNvPr>
          <p:cNvSpPr>
            <a:spLocks noChangeShapeType="1"/>
          </p:cNvSpPr>
          <p:nvPr/>
        </p:nvSpPr>
        <p:spPr bwMode="auto">
          <a:xfrm flipH="1">
            <a:off x="1705397" y="4045177"/>
            <a:ext cx="129674" cy="11346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2F93B35C-73F3-7DC0-6B17-B230231C2848}"/>
              </a:ext>
            </a:extLst>
          </p:cNvPr>
          <p:cNvSpPr>
            <a:spLocks noChangeShapeType="1"/>
          </p:cNvSpPr>
          <p:nvPr/>
        </p:nvSpPr>
        <p:spPr bwMode="auto">
          <a:xfrm>
            <a:off x="1235329" y="2027121"/>
            <a:ext cx="696999" cy="18316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BD68823-4DF0-9F04-0052-12483800CB60}"/>
              </a:ext>
            </a:extLst>
          </p:cNvPr>
          <p:cNvSpPr>
            <a:spLocks noChangeArrowheads="1"/>
          </p:cNvSpPr>
          <p:nvPr/>
        </p:nvSpPr>
        <p:spPr bwMode="auto">
          <a:xfrm>
            <a:off x="2860309" y="3086804"/>
            <a:ext cx="463991" cy="443729"/>
          </a:xfrm>
          <a:prstGeom prst="ellipse">
            <a:avLst/>
          </a:prstGeom>
          <a:solidFill>
            <a:schemeClr val="bg1"/>
          </a:solid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2</a:t>
            </a:r>
          </a:p>
        </p:txBody>
      </p:sp>
      <p:sp>
        <p:nvSpPr>
          <p:cNvPr id="15" name="Oval 13">
            <a:extLst>
              <a:ext uri="{FF2B5EF4-FFF2-40B4-BE49-F238E27FC236}">
                <a16:creationId xmlns:a16="http://schemas.microsoft.com/office/drawing/2014/main" id="{22DD5AE2-B0EE-B339-82A3-D81B3FA86676}"/>
              </a:ext>
            </a:extLst>
          </p:cNvPr>
          <p:cNvSpPr>
            <a:spLocks noChangeArrowheads="1"/>
          </p:cNvSpPr>
          <p:nvPr/>
        </p:nvSpPr>
        <p:spPr bwMode="auto">
          <a:xfrm>
            <a:off x="1745920" y="3658181"/>
            <a:ext cx="463991" cy="443729"/>
          </a:xfrm>
          <a:prstGeom prst="ellipse">
            <a:avLst/>
          </a:prstGeom>
          <a:solidFill>
            <a:schemeClr val="bg1"/>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3</a:t>
            </a:r>
          </a:p>
        </p:txBody>
      </p:sp>
      <p:sp>
        <p:nvSpPr>
          <p:cNvPr id="16" name="Oval 9">
            <a:extLst>
              <a:ext uri="{FF2B5EF4-FFF2-40B4-BE49-F238E27FC236}">
                <a16:creationId xmlns:a16="http://schemas.microsoft.com/office/drawing/2014/main" id="{827E7BD2-138A-FD6C-A837-2A90D0CCFDA6}"/>
              </a:ext>
            </a:extLst>
          </p:cNvPr>
          <p:cNvSpPr>
            <a:spLocks noChangeArrowheads="1"/>
          </p:cNvSpPr>
          <p:nvPr/>
        </p:nvSpPr>
        <p:spPr bwMode="auto">
          <a:xfrm>
            <a:off x="1178595" y="2181109"/>
            <a:ext cx="463991" cy="443730"/>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1</a:t>
            </a:r>
          </a:p>
        </p:txBody>
      </p:sp>
      <p:sp>
        <p:nvSpPr>
          <p:cNvPr id="17" name="Oval 13">
            <a:extLst>
              <a:ext uri="{FF2B5EF4-FFF2-40B4-BE49-F238E27FC236}">
                <a16:creationId xmlns:a16="http://schemas.microsoft.com/office/drawing/2014/main" id="{8DE207BC-8961-FFF0-7BB3-5E81646533B3}"/>
              </a:ext>
            </a:extLst>
          </p:cNvPr>
          <p:cNvSpPr>
            <a:spLocks noChangeArrowheads="1"/>
          </p:cNvSpPr>
          <p:nvPr/>
        </p:nvSpPr>
        <p:spPr bwMode="auto">
          <a:xfrm>
            <a:off x="1365002" y="2669414"/>
            <a:ext cx="463991" cy="443729"/>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5</a:t>
            </a:r>
          </a:p>
        </p:txBody>
      </p:sp>
      <p:sp>
        <p:nvSpPr>
          <p:cNvPr id="18" name="Oval 13">
            <a:extLst>
              <a:ext uri="{FF2B5EF4-FFF2-40B4-BE49-F238E27FC236}">
                <a16:creationId xmlns:a16="http://schemas.microsoft.com/office/drawing/2014/main" id="{AD00BAA3-3BAF-900E-7E2D-49D1E0431A49}"/>
              </a:ext>
            </a:extLst>
          </p:cNvPr>
          <p:cNvSpPr>
            <a:spLocks noChangeArrowheads="1"/>
          </p:cNvSpPr>
          <p:nvPr/>
        </p:nvSpPr>
        <p:spPr bwMode="auto">
          <a:xfrm>
            <a:off x="1551409" y="3180007"/>
            <a:ext cx="463991" cy="443729"/>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4</a:t>
            </a:r>
          </a:p>
        </p:txBody>
      </p:sp>
      <p:sp>
        <p:nvSpPr>
          <p:cNvPr id="19" name="Rectangle 18">
            <a:extLst>
              <a:ext uri="{FF2B5EF4-FFF2-40B4-BE49-F238E27FC236}">
                <a16:creationId xmlns:a16="http://schemas.microsoft.com/office/drawing/2014/main" id="{FA4D7CB2-82F0-9D06-4728-C9B0773B0C32}"/>
              </a:ext>
            </a:extLst>
          </p:cNvPr>
          <p:cNvSpPr/>
          <p:nvPr/>
        </p:nvSpPr>
        <p:spPr bwMode="auto">
          <a:xfrm>
            <a:off x="2195666" y="3172195"/>
            <a:ext cx="312090" cy="28134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cxnSp>
        <p:nvCxnSpPr>
          <p:cNvPr id="20" name="Straight Arrow Connector 19">
            <a:extLst>
              <a:ext uri="{FF2B5EF4-FFF2-40B4-BE49-F238E27FC236}">
                <a16:creationId xmlns:a16="http://schemas.microsoft.com/office/drawing/2014/main" id="{D2876CC7-5E5D-15A5-591F-4CA141881004}"/>
              </a:ext>
            </a:extLst>
          </p:cNvPr>
          <p:cNvCxnSpPr>
            <a:stCxn id="14" idx="2"/>
          </p:cNvCxnSpPr>
          <p:nvPr/>
        </p:nvCxnSpPr>
        <p:spPr bwMode="auto">
          <a:xfrm flipH="1" flipV="1">
            <a:off x="2507758" y="3300710"/>
            <a:ext cx="352551" cy="7958"/>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1" name="Line 11">
            <a:extLst>
              <a:ext uri="{FF2B5EF4-FFF2-40B4-BE49-F238E27FC236}">
                <a16:creationId xmlns:a16="http://schemas.microsoft.com/office/drawing/2014/main" id="{696DC0B8-F07D-1D6C-23A2-EC83FE23E6B3}"/>
              </a:ext>
            </a:extLst>
          </p:cNvPr>
          <p:cNvSpPr>
            <a:spLocks noChangeShapeType="1"/>
          </p:cNvSpPr>
          <p:nvPr/>
        </p:nvSpPr>
        <p:spPr bwMode="auto">
          <a:xfrm flipH="1">
            <a:off x="2094420" y="3340073"/>
            <a:ext cx="81048" cy="3485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C5F41F6B-D732-4362-CF8C-A45B6C26DFD6}"/>
              </a:ext>
            </a:extLst>
          </p:cNvPr>
          <p:cNvSpPr/>
          <p:nvPr/>
        </p:nvSpPr>
        <p:spPr bwMode="auto">
          <a:xfrm>
            <a:off x="2228085" y="3739520"/>
            <a:ext cx="312090" cy="28134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03139BD0-A3D6-AAAB-1F37-EC46FEF5A338}"/>
              </a:ext>
            </a:extLst>
          </p:cNvPr>
          <p:cNvCxnSpPr/>
          <p:nvPr/>
        </p:nvCxnSpPr>
        <p:spPr bwMode="auto">
          <a:xfrm flipV="1">
            <a:off x="1989059" y="3876141"/>
            <a:ext cx="299873" cy="15048"/>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nvGrpSpPr>
          <p:cNvPr id="24" name="Group 23">
            <a:extLst>
              <a:ext uri="{FF2B5EF4-FFF2-40B4-BE49-F238E27FC236}">
                <a16:creationId xmlns:a16="http://schemas.microsoft.com/office/drawing/2014/main" id="{EC06C87B-92B6-2A20-C7E9-3555AFC992CE}"/>
              </a:ext>
            </a:extLst>
          </p:cNvPr>
          <p:cNvGrpSpPr/>
          <p:nvPr/>
        </p:nvGrpSpPr>
        <p:grpSpPr>
          <a:xfrm>
            <a:off x="4821571" y="1680939"/>
            <a:ext cx="2425408" cy="4722918"/>
            <a:chOff x="3400377" y="960666"/>
            <a:chExt cx="1900311" cy="3700413"/>
          </a:xfrm>
        </p:grpSpPr>
        <p:sp>
          <p:nvSpPr>
            <p:cNvPr id="25" name="TextBox 24">
              <a:extLst>
                <a:ext uri="{FF2B5EF4-FFF2-40B4-BE49-F238E27FC236}">
                  <a16:creationId xmlns:a16="http://schemas.microsoft.com/office/drawing/2014/main" id="{0C9C62D7-6CD4-1FD2-A47B-76038C78E21C}"/>
                </a:ext>
              </a:extLst>
            </p:cNvPr>
            <p:cNvSpPr txBox="1"/>
            <p:nvPr/>
          </p:nvSpPr>
          <p:spPr>
            <a:xfrm>
              <a:off x="3422650" y="3460750"/>
              <a:ext cx="1878038" cy="120032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5. 2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26" name="Rectangle 7">
              <a:extLst>
                <a:ext uri="{FF2B5EF4-FFF2-40B4-BE49-F238E27FC236}">
                  <a16:creationId xmlns:a16="http://schemas.microsoft.com/office/drawing/2014/main" id="{A04CC475-B303-56C0-3A7E-064E9165C95E}"/>
                </a:ext>
              </a:extLst>
            </p:cNvPr>
            <p:cNvSpPr>
              <a:spLocks noChangeArrowheads="1"/>
            </p:cNvSpPr>
            <p:nvPr/>
          </p:nvSpPr>
          <p:spPr bwMode="auto">
            <a:xfrm>
              <a:off x="3513138" y="10937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Rectangle 8">
              <a:extLst>
                <a:ext uri="{FF2B5EF4-FFF2-40B4-BE49-F238E27FC236}">
                  <a16:creationId xmlns:a16="http://schemas.microsoft.com/office/drawing/2014/main" id="{EBA50AFF-960A-2E96-7D3A-4A4DE1A4EBD9}"/>
                </a:ext>
              </a:extLst>
            </p:cNvPr>
            <p:cNvSpPr>
              <a:spLocks noChangeArrowheads="1"/>
            </p:cNvSpPr>
            <p:nvPr/>
          </p:nvSpPr>
          <p:spPr bwMode="auto">
            <a:xfrm>
              <a:off x="3522663" y="10874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11">
              <a:extLst>
                <a:ext uri="{FF2B5EF4-FFF2-40B4-BE49-F238E27FC236}">
                  <a16:creationId xmlns:a16="http://schemas.microsoft.com/office/drawing/2014/main" id="{00E48A65-D2CC-B450-5B67-8A833C3D7B40}"/>
                </a:ext>
              </a:extLst>
            </p:cNvPr>
            <p:cNvSpPr>
              <a:spLocks noChangeShapeType="1"/>
            </p:cNvSpPr>
            <p:nvPr/>
          </p:nvSpPr>
          <p:spPr bwMode="auto">
            <a:xfrm>
              <a:off x="4159251" y="189230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373D414A-8382-74E7-BCFE-FA8B2B25A69D}"/>
                </a:ext>
              </a:extLst>
            </p:cNvPr>
            <p:cNvSpPr/>
            <p:nvPr/>
          </p:nvSpPr>
          <p:spPr bwMode="auto">
            <a:xfrm>
              <a:off x="34003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0" name="Rectangle 29">
              <a:extLst>
                <a:ext uri="{FF2B5EF4-FFF2-40B4-BE49-F238E27FC236}">
                  <a16:creationId xmlns:a16="http://schemas.microsoft.com/office/drawing/2014/main" id="{BB99BEDF-9CF2-E8C5-F6F7-B7E7FF428747}"/>
                </a:ext>
              </a:extLst>
            </p:cNvPr>
            <p:cNvSpPr/>
            <p:nvPr/>
          </p:nvSpPr>
          <p:spPr bwMode="auto">
            <a:xfrm>
              <a:off x="39782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1" name="Line 14">
              <a:extLst>
                <a:ext uri="{FF2B5EF4-FFF2-40B4-BE49-F238E27FC236}">
                  <a16:creationId xmlns:a16="http://schemas.microsoft.com/office/drawing/2014/main" id="{8E10499B-E3A0-0763-0D4D-A22F654E656F}"/>
                </a:ext>
              </a:extLst>
            </p:cNvPr>
            <p:cNvSpPr>
              <a:spLocks noChangeShapeType="1"/>
            </p:cNvSpPr>
            <p:nvPr/>
          </p:nvSpPr>
          <p:spPr bwMode="auto">
            <a:xfrm flipH="1" flipV="1">
              <a:off x="4216400" y="2463800"/>
              <a:ext cx="222250" cy="234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9F4EFBE5-5245-B87F-5C2F-979B12FBB63A}"/>
                </a:ext>
              </a:extLst>
            </p:cNvPr>
            <p:cNvSpPr>
              <a:spLocks noChangeShapeType="1"/>
            </p:cNvSpPr>
            <p:nvPr/>
          </p:nvSpPr>
          <p:spPr bwMode="auto">
            <a:xfrm>
              <a:off x="3689351" y="1238250"/>
              <a:ext cx="368299" cy="939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Oval 9">
              <a:extLst>
                <a:ext uri="{FF2B5EF4-FFF2-40B4-BE49-F238E27FC236}">
                  <a16:creationId xmlns:a16="http://schemas.microsoft.com/office/drawing/2014/main" id="{3BB52E90-3443-DDB7-41F7-F2D62292CF27}"/>
                </a:ext>
              </a:extLst>
            </p:cNvPr>
            <p:cNvSpPr>
              <a:spLocks noChangeArrowheads="1"/>
            </p:cNvSpPr>
            <p:nvPr/>
          </p:nvSpPr>
          <p:spPr bwMode="auto">
            <a:xfrm>
              <a:off x="3644900" y="13589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34" name="Oval 13">
              <a:extLst>
                <a:ext uri="{FF2B5EF4-FFF2-40B4-BE49-F238E27FC236}">
                  <a16:creationId xmlns:a16="http://schemas.microsoft.com/office/drawing/2014/main" id="{E95035C6-1561-D6B5-7429-A5EBDAF8E651}"/>
                </a:ext>
              </a:extLst>
            </p:cNvPr>
            <p:cNvSpPr>
              <a:spLocks noChangeArrowheads="1"/>
            </p:cNvSpPr>
            <p:nvPr/>
          </p:nvSpPr>
          <p:spPr bwMode="auto">
            <a:xfrm>
              <a:off x="3790950" y="17414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35" name="Oval 13">
              <a:extLst>
                <a:ext uri="{FF2B5EF4-FFF2-40B4-BE49-F238E27FC236}">
                  <a16:creationId xmlns:a16="http://schemas.microsoft.com/office/drawing/2014/main" id="{9A5FA0C8-5F87-CC8B-EFBB-9691649C6FAF}"/>
                </a:ext>
              </a:extLst>
            </p:cNvPr>
            <p:cNvSpPr>
              <a:spLocks noChangeArrowheads="1"/>
            </p:cNvSpPr>
            <p:nvPr/>
          </p:nvSpPr>
          <p:spPr bwMode="auto">
            <a:xfrm>
              <a:off x="3937000" y="21415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36" name="Rectangle 35">
              <a:extLst>
                <a:ext uri="{FF2B5EF4-FFF2-40B4-BE49-F238E27FC236}">
                  <a16:creationId xmlns:a16="http://schemas.microsoft.com/office/drawing/2014/main" id="{B388DE69-6A03-794E-E7E8-9DB5A2BF8BC0}"/>
                </a:ext>
              </a:extLst>
            </p:cNvPr>
            <p:cNvSpPr/>
            <p:nvPr/>
          </p:nvSpPr>
          <p:spPr bwMode="auto">
            <a:xfrm>
              <a:off x="4441777" y="21354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37" name="Rectangle 36">
              <a:extLst>
                <a:ext uri="{FF2B5EF4-FFF2-40B4-BE49-F238E27FC236}">
                  <a16:creationId xmlns:a16="http://schemas.microsoft.com/office/drawing/2014/main" id="{CEB415C0-BAC4-CD03-BAB1-27426BBDF3D0}"/>
                </a:ext>
              </a:extLst>
            </p:cNvPr>
            <p:cNvSpPr/>
            <p:nvPr/>
          </p:nvSpPr>
          <p:spPr bwMode="auto">
            <a:xfrm>
              <a:off x="44481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928D6C10-49FA-B3BD-B766-65DC3658939E}"/>
              </a:ext>
            </a:extLst>
          </p:cNvPr>
          <p:cNvGrpSpPr/>
          <p:nvPr/>
        </p:nvGrpSpPr>
        <p:grpSpPr>
          <a:xfrm>
            <a:off x="7909440" y="1439783"/>
            <a:ext cx="2595274" cy="4256994"/>
            <a:chOff x="5819727" y="771720"/>
            <a:chExt cx="2033401" cy="3335361"/>
          </a:xfrm>
        </p:grpSpPr>
        <p:sp>
          <p:nvSpPr>
            <p:cNvPr id="39" name="TextBox 38">
              <a:extLst>
                <a:ext uri="{FF2B5EF4-FFF2-40B4-BE49-F238E27FC236}">
                  <a16:creationId xmlns:a16="http://schemas.microsoft.com/office/drawing/2014/main" id="{6C3B9C01-06B2-0793-3879-B27C2CE6DA9F}"/>
                </a:ext>
              </a:extLst>
            </p:cNvPr>
            <p:cNvSpPr txBox="1"/>
            <p:nvPr/>
          </p:nvSpPr>
          <p:spPr>
            <a:xfrm>
              <a:off x="5842000" y="3460750"/>
              <a:ext cx="2011128" cy="646331"/>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6. 2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solved </a:t>
              </a:r>
            </a:p>
            <a:p>
              <a:r>
                <a:rPr lang="en-US" sz="1800" dirty="0">
                  <a:latin typeface="Arial" panose="020B0604020202020204" pitchFamily="34" charset="0"/>
                  <a:cs typeface="Arial" panose="020B0604020202020204" pitchFamily="34" charset="0"/>
                </a:rPr>
                <a:t>New placement</a:t>
              </a:r>
            </a:p>
          </p:txBody>
        </p:sp>
        <p:sp>
          <p:nvSpPr>
            <p:cNvPr id="40" name="Rectangle 8">
              <a:extLst>
                <a:ext uri="{FF2B5EF4-FFF2-40B4-BE49-F238E27FC236}">
                  <a16:creationId xmlns:a16="http://schemas.microsoft.com/office/drawing/2014/main" id="{A2B2FE83-2E80-6C5C-496E-C63E43FFEFA2}"/>
                </a:ext>
              </a:extLst>
            </p:cNvPr>
            <p:cNvSpPr>
              <a:spLocks noChangeArrowheads="1"/>
            </p:cNvSpPr>
            <p:nvPr/>
          </p:nvSpPr>
          <p:spPr bwMode="auto">
            <a:xfrm>
              <a:off x="5942013" y="110648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C296924B-7001-4F62-A31C-62EB4B6140F3}"/>
                </a:ext>
              </a:extLst>
            </p:cNvPr>
            <p:cNvSpPr>
              <a:spLocks noChangeShapeType="1"/>
            </p:cNvSpPr>
            <p:nvPr/>
          </p:nvSpPr>
          <p:spPr bwMode="auto">
            <a:xfrm>
              <a:off x="6578601" y="191135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516E9477-40C5-48D4-95CE-300CD693045A}"/>
                </a:ext>
              </a:extLst>
            </p:cNvPr>
            <p:cNvSpPr/>
            <p:nvPr/>
          </p:nvSpPr>
          <p:spPr bwMode="auto">
            <a:xfrm>
              <a:off x="5819727" y="979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3" name="Rectangle 42">
              <a:extLst>
                <a:ext uri="{FF2B5EF4-FFF2-40B4-BE49-F238E27FC236}">
                  <a16:creationId xmlns:a16="http://schemas.microsoft.com/office/drawing/2014/main" id="{7BBB0FC1-7FFC-984E-6AD2-1BB3F59C649B}"/>
                </a:ext>
              </a:extLst>
            </p:cNvPr>
            <p:cNvSpPr/>
            <p:nvPr/>
          </p:nvSpPr>
          <p:spPr bwMode="auto">
            <a:xfrm>
              <a:off x="6397577" y="2948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4" name="Line 11">
              <a:extLst>
                <a:ext uri="{FF2B5EF4-FFF2-40B4-BE49-F238E27FC236}">
                  <a16:creationId xmlns:a16="http://schemas.microsoft.com/office/drawing/2014/main" id="{A18AC6F3-F1C5-B932-0642-DD4E75BEE965}"/>
                </a:ext>
              </a:extLst>
            </p:cNvPr>
            <p:cNvSpPr>
              <a:spLocks noChangeShapeType="1"/>
            </p:cNvSpPr>
            <p:nvPr/>
          </p:nvSpPr>
          <p:spPr bwMode="auto">
            <a:xfrm>
              <a:off x="6108701" y="12573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Oval 9">
              <a:extLst>
                <a:ext uri="{FF2B5EF4-FFF2-40B4-BE49-F238E27FC236}">
                  <a16:creationId xmlns:a16="http://schemas.microsoft.com/office/drawing/2014/main" id="{4A4DCB86-8954-3711-3823-FC5035A89C23}"/>
                </a:ext>
              </a:extLst>
            </p:cNvPr>
            <p:cNvSpPr>
              <a:spLocks noChangeArrowheads="1"/>
            </p:cNvSpPr>
            <p:nvPr/>
          </p:nvSpPr>
          <p:spPr bwMode="auto">
            <a:xfrm>
              <a:off x="6045200" y="12954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6" name="Oval 13">
              <a:extLst>
                <a:ext uri="{FF2B5EF4-FFF2-40B4-BE49-F238E27FC236}">
                  <a16:creationId xmlns:a16="http://schemas.microsoft.com/office/drawing/2014/main" id="{1094D4E7-BF02-E087-63F2-98A32F127330}"/>
                </a:ext>
              </a:extLst>
            </p:cNvPr>
            <p:cNvSpPr>
              <a:spLocks noChangeArrowheads="1"/>
            </p:cNvSpPr>
            <p:nvPr/>
          </p:nvSpPr>
          <p:spPr bwMode="auto">
            <a:xfrm>
              <a:off x="6324600" y="1652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7" name="Rectangle 46">
              <a:extLst>
                <a:ext uri="{FF2B5EF4-FFF2-40B4-BE49-F238E27FC236}">
                  <a16:creationId xmlns:a16="http://schemas.microsoft.com/office/drawing/2014/main" id="{57F5194B-6F4D-9E50-A80D-9E02EA92AA9E}"/>
                </a:ext>
              </a:extLst>
            </p:cNvPr>
            <p:cNvSpPr/>
            <p:nvPr/>
          </p:nvSpPr>
          <p:spPr bwMode="auto">
            <a:xfrm>
              <a:off x="6861127" y="21544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48" name="TextBox 47">
              <a:extLst>
                <a:ext uri="{FF2B5EF4-FFF2-40B4-BE49-F238E27FC236}">
                  <a16:creationId xmlns:a16="http://schemas.microsoft.com/office/drawing/2014/main" id="{B2D20D92-F3C3-BA83-C4DE-0EE9B0C6A41A}"/>
                </a:ext>
              </a:extLst>
            </p:cNvPr>
            <p:cNvSpPr txBox="1"/>
            <p:nvPr/>
          </p:nvSpPr>
          <p:spPr>
            <a:xfrm>
              <a:off x="6175897" y="771720"/>
              <a:ext cx="915936" cy="36933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9" name="Line 14">
              <a:extLst>
                <a:ext uri="{FF2B5EF4-FFF2-40B4-BE49-F238E27FC236}">
                  <a16:creationId xmlns:a16="http://schemas.microsoft.com/office/drawing/2014/main" id="{005264F5-51BD-E604-40C1-4A10E27E16F6}"/>
                </a:ext>
              </a:extLst>
            </p:cNvPr>
            <p:cNvSpPr>
              <a:spLocks noChangeShapeType="1"/>
            </p:cNvSpPr>
            <p:nvPr/>
          </p:nvSpPr>
          <p:spPr bwMode="auto">
            <a:xfrm flipH="1" flipV="1">
              <a:off x="6521450" y="2025650"/>
              <a:ext cx="317500" cy="673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11F00FAE-F580-D48A-F525-358B22ED82EA}"/>
                </a:ext>
              </a:extLst>
            </p:cNvPr>
            <p:cNvSpPr/>
            <p:nvPr/>
          </p:nvSpPr>
          <p:spPr bwMode="auto">
            <a:xfrm>
              <a:off x="68484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51" name="Oval 13">
              <a:extLst>
                <a:ext uri="{FF2B5EF4-FFF2-40B4-BE49-F238E27FC236}">
                  <a16:creationId xmlns:a16="http://schemas.microsoft.com/office/drawing/2014/main" id="{D2761D36-D416-08CB-F8E8-C598D4EA2DB3}"/>
                </a:ext>
              </a:extLst>
            </p:cNvPr>
            <p:cNvSpPr>
              <a:spLocks noChangeArrowheads="1"/>
            </p:cNvSpPr>
            <p:nvPr/>
          </p:nvSpPr>
          <p:spPr bwMode="auto">
            <a:xfrm>
              <a:off x="6432550" y="21478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grpSp>
      <p:sp>
        <p:nvSpPr>
          <p:cNvPr id="52" name="Rectangular Callout 51">
            <a:extLst>
              <a:ext uri="{FF2B5EF4-FFF2-40B4-BE49-F238E27FC236}">
                <a16:creationId xmlns:a16="http://schemas.microsoft.com/office/drawing/2014/main" id="{906D53E4-539B-76A4-4E23-F637757E6E30}"/>
              </a:ext>
            </a:extLst>
          </p:cNvPr>
          <p:cNvSpPr/>
          <p:nvPr/>
        </p:nvSpPr>
        <p:spPr bwMode="auto">
          <a:xfrm>
            <a:off x="2048731" y="1466849"/>
            <a:ext cx="2462641" cy="743350"/>
          </a:xfrm>
          <a:prstGeom prst="wedgeRectCallout">
            <a:avLst>
              <a:gd name="adj1" fmla="val 14439"/>
              <a:gd name="adj2" fmla="val 117702"/>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effectLst/>
                <a:latin typeface="Arial" panose="020B0604020202020204" pitchFamily="34" charset="0"/>
                <a:cs typeface="Arial" panose="020B0604020202020204" pitchFamily="34" charset="0"/>
              </a:rPr>
              <a:t>Note</a:t>
            </a:r>
            <a:r>
              <a:rPr kumimoji="0" lang="en-US" sz="1600" u="none" strike="noStrike" cap="none" normalizeH="0" baseline="0" dirty="0">
                <a:ln>
                  <a:noFill/>
                </a:ln>
                <a:effectLst/>
                <a:latin typeface="Arial" panose="020B0604020202020204" pitchFamily="34" charset="0"/>
                <a:cs typeface="Arial" panose="020B0604020202020204" pitchFamily="34" charset="0"/>
              </a:rPr>
              <a:t>: do not propagate pad </a:t>
            </a:r>
            <a:r>
              <a:rPr kumimoji="0" lang="en-US" sz="1600" b="1" u="none" strike="noStrike" cap="none" normalizeH="0" baseline="0" dirty="0">
                <a:ln>
                  <a:noFill/>
                </a:ln>
                <a:effectLst/>
                <a:latin typeface="Arial" panose="020B0604020202020204" pitchFamily="34" charset="0"/>
                <a:cs typeface="Arial" panose="020B0604020202020204" pitchFamily="34" charset="0"/>
              </a:rPr>
              <a:t>b</a:t>
            </a:r>
            <a:r>
              <a:rPr kumimoji="0" lang="en-US" sz="1600" u="none" strike="noStrike" cap="none" normalizeH="0" baseline="0" dirty="0">
                <a:ln>
                  <a:noFill/>
                </a:ln>
                <a:effectLst/>
                <a:latin typeface="Arial" panose="020B0604020202020204" pitchFamily="34" charset="0"/>
                <a:cs typeface="Arial" panose="020B0604020202020204" pitchFamily="34" charset="0"/>
              </a:rPr>
              <a:t>, since </a:t>
            </a:r>
            <a:r>
              <a:rPr kumimoji="0" lang="en-US" sz="1600" b="1" u="none" strike="noStrike" cap="none" normalizeH="0" baseline="0" dirty="0">
                <a:ln>
                  <a:noFill/>
                </a:ln>
                <a:effectLst/>
                <a:latin typeface="Arial" panose="020B0604020202020204" pitchFamily="34" charset="0"/>
                <a:cs typeface="Arial" panose="020B0604020202020204" pitchFamily="34" charset="0"/>
              </a:rPr>
              <a:t>no wires</a:t>
            </a:r>
            <a:r>
              <a:rPr kumimoji="0" lang="en-US" sz="1600" u="none" strike="noStrike" cap="none" normalizeH="0" baseline="0" dirty="0">
                <a:ln>
                  <a:noFill/>
                </a:ln>
                <a:effectLst/>
                <a:latin typeface="Arial" panose="020B0604020202020204" pitchFamily="34" charset="0"/>
                <a:cs typeface="Arial" panose="020B0604020202020204" pitchFamily="34" charset="0"/>
              </a:rPr>
              <a:t> on left connect to it</a:t>
            </a:r>
          </a:p>
        </p:txBody>
      </p:sp>
    </p:spTree>
    <p:extLst>
      <p:ext uri="{BB962C8B-B14F-4D97-AF65-F5344CB8AC3E}">
        <p14:creationId xmlns:p14="http://schemas.microsoft.com/office/powerpoint/2010/main" val="4894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E967-E115-3DDD-6382-06BC7890DA5A}"/>
              </a:ext>
            </a:extLst>
          </p:cNvPr>
          <p:cNvSpPr>
            <a:spLocks noGrp="1"/>
          </p:cNvSpPr>
          <p:nvPr>
            <p:ph type="title"/>
          </p:nvPr>
        </p:nvSpPr>
        <p:spPr/>
        <p:txBody>
          <a:bodyPr/>
          <a:lstStyle/>
          <a:p>
            <a:r>
              <a:rPr lang="en-US" dirty="0"/>
              <a:t>Example (cont’d)</a:t>
            </a:r>
          </a:p>
        </p:txBody>
      </p:sp>
      <p:grpSp>
        <p:nvGrpSpPr>
          <p:cNvPr id="4" name="Group 3">
            <a:extLst>
              <a:ext uri="{FF2B5EF4-FFF2-40B4-BE49-F238E27FC236}">
                <a16:creationId xmlns:a16="http://schemas.microsoft.com/office/drawing/2014/main" id="{9BE1AAE7-3301-827D-A1EB-F6779585C99E}"/>
              </a:ext>
            </a:extLst>
          </p:cNvPr>
          <p:cNvGrpSpPr/>
          <p:nvPr/>
        </p:nvGrpSpPr>
        <p:grpSpPr>
          <a:xfrm>
            <a:off x="3917174" y="1757214"/>
            <a:ext cx="2937751" cy="4135898"/>
            <a:chOff x="2863850" y="1005116"/>
            <a:chExt cx="2444750" cy="3441829"/>
          </a:xfrm>
        </p:grpSpPr>
        <p:sp>
          <p:nvSpPr>
            <p:cNvPr id="5" name="TextBox 4">
              <a:extLst>
                <a:ext uri="{FF2B5EF4-FFF2-40B4-BE49-F238E27FC236}">
                  <a16:creationId xmlns:a16="http://schemas.microsoft.com/office/drawing/2014/main" id="{0E929B84-6D43-5FDA-1938-DF9FE6F1A48F}"/>
                </a:ext>
              </a:extLst>
            </p:cNvPr>
            <p:cNvSpPr txBox="1"/>
            <p:nvPr/>
          </p:nvSpPr>
          <p:spPr>
            <a:xfrm>
              <a:off x="2863850" y="3448050"/>
              <a:ext cx="2362769"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8. Propagate gates/pads</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next,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6" name="Rectangle 7">
              <a:extLst>
                <a:ext uri="{FF2B5EF4-FFF2-40B4-BE49-F238E27FC236}">
                  <a16:creationId xmlns:a16="http://schemas.microsoft.com/office/drawing/2014/main" id="{971D16A8-A4C1-A938-0D11-564DED6A012A}"/>
                </a:ext>
              </a:extLst>
            </p:cNvPr>
            <p:cNvSpPr>
              <a:spLocks noChangeArrowheads="1"/>
            </p:cNvSpPr>
            <p:nvPr/>
          </p:nvSpPr>
          <p:spPr bwMode="auto">
            <a:xfrm>
              <a:off x="4103688" y="11191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FF020C8-C5EF-1A27-83D1-4C29E94A13FF}"/>
                </a:ext>
              </a:extLst>
            </p:cNvPr>
            <p:cNvCxnSpPr/>
            <p:nvPr/>
          </p:nvCxnSpPr>
          <p:spPr bwMode="auto">
            <a:xfrm>
              <a:off x="4128294" y="11318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8" name="Rectangle 8">
              <a:extLst>
                <a:ext uri="{FF2B5EF4-FFF2-40B4-BE49-F238E27FC236}">
                  <a16:creationId xmlns:a16="http://schemas.microsoft.com/office/drawing/2014/main" id="{D0D9C907-4C94-D113-0FA2-5904AA7B33AA}"/>
                </a:ext>
              </a:extLst>
            </p:cNvPr>
            <p:cNvSpPr>
              <a:spLocks noChangeArrowheads="1"/>
            </p:cNvSpPr>
            <p:nvPr/>
          </p:nvSpPr>
          <p:spPr bwMode="auto">
            <a:xfrm>
              <a:off x="3071813" y="11318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6D4EAA-23FA-A8B5-D5C0-4A0471891A66}"/>
                </a:ext>
              </a:extLst>
            </p:cNvPr>
            <p:cNvSpPr/>
            <p:nvPr/>
          </p:nvSpPr>
          <p:spPr bwMode="auto">
            <a:xfrm>
              <a:off x="2949527" y="10051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AED21905-FE43-668D-812B-1207200003CC}"/>
                </a:ext>
              </a:extLst>
            </p:cNvPr>
            <p:cNvSpPr/>
            <p:nvPr/>
          </p:nvSpPr>
          <p:spPr bwMode="auto">
            <a:xfrm>
              <a:off x="4994227" y="186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C660D0B4-9030-B8C8-6C51-05A07900EF0F}"/>
                </a:ext>
              </a:extLst>
            </p:cNvPr>
            <p:cNvSpPr/>
            <p:nvPr/>
          </p:nvSpPr>
          <p:spPr bwMode="auto">
            <a:xfrm>
              <a:off x="3527377" y="29736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Oval 10">
              <a:extLst>
                <a:ext uri="{FF2B5EF4-FFF2-40B4-BE49-F238E27FC236}">
                  <a16:creationId xmlns:a16="http://schemas.microsoft.com/office/drawing/2014/main" id="{98D0302A-D318-9E44-3119-24BA621259B4}"/>
                </a:ext>
              </a:extLst>
            </p:cNvPr>
            <p:cNvSpPr>
              <a:spLocks noChangeArrowheads="1"/>
            </p:cNvSpPr>
            <p:nvPr/>
          </p:nvSpPr>
          <p:spPr bwMode="auto">
            <a:xfrm>
              <a:off x="4473575" y="166846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4D290645-2BBC-CDED-B7D1-0570D7697A60}"/>
                </a:ext>
              </a:extLst>
            </p:cNvPr>
            <p:cNvSpPr txBox="1"/>
            <p:nvPr/>
          </p:nvSpPr>
          <p:spPr>
            <a:xfrm>
              <a:off x="3251200" y="10668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4" name="Rectangle 13">
              <a:extLst>
                <a:ext uri="{FF2B5EF4-FFF2-40B4-BE49-F238E27FC236}">
                  <a16:creationId xmlns:a16="http://schemas.microsoft.com/office/drawing/2014/main" id="{CBA1C4B7-3FBF-0007-A8AF-530F220E3B03}"/>
                </a:ext>
              </a:extLst>
            </p:cNvPr>
            <p:cNvSpPr/>
            <p:nvPr/>
          </p:nvSpPr>
          <p:spPr bwMode="auto">
            <a:xfrm>
              <a:off x="4016327" y="305616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cxnSp>
          <p:nvCxnSpPr>
            <p:cNvPr id="15" name="Straight Arrow Connector 14">
              <a:extLst>
                <a:ext uri="{FF2B5EF4-FFF2-40B4-BE49-F238E27FC236}">
                  <a16:creationId xmlns:a16="http://schemas.microsoft.com/office/drawing/2014/main" id="{B2626046-A540-8CE1-86D5-A99F9E32F1EC}"/>
                </a:ext>
              </a:extLst>
            </p:cNvPr>
            <p:cNvCxnSpPr/>
            <p:nvPr/>
          </p:nvCxnSpPr>
          <p:spPr bwMode="auto">
            <a:xfrm>
              <a:off x="3848100" y="318770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6" name="Rectangle 15">
              <a:extLst>
                <a:ext uri="{FF2B5EF4-FFF2-40B4-BE49-F238E27FC236}">
                  <a16:creationId xmlns:a16="http://schemas.microsoft.com/office/drawing/2014/main" id="{3240F17C-72A1-5F42-D93E-11C5AB764D7C}"/>
                </a:ext>
              </a:extLst>
            </p:cNvPr>
            <p:cNvSpPr/>
            <p:nvPr/>
          </p:nvSpPr>
          <p:spPr bwMode="auto">
            <a:xfrm>
              <a:off x="4016327" y="22560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cxnSp>
          <p:nvCxnSpPr>
            <p:cNvPr id="17" name="Straight Arrow Connector 16">
              <a:extLst>
                <a:ext uri="{FF2B5EF4-FFF2-40B4-BE49-F238E27FC236}">
                  <a16:creationId xmlns:a16="http://schemas.microsoft.com/office/drawing/2014/main" id="{086A7339-41F0-32E0-9EC1-B3F0C1E3B204}"/>
                </a:ext>
              </a:extLst>
            </p:cNvPr>
            <p:cNvCxnSpPr/>
            <p:nvPr/>
          </p:nvCxnSpPr>
          <p:spPr bwMode="auto">
            <a:xfrm>
              <a:off x="3803650" y="18859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8" name="Rectangle 17">
              <a:extLst>
                <a:ext uri="{FF2B5EF4-FFF2-40B4-BE49-F238E27FC236}">
                  <a16:creationId xmlns:a16="http://schemas.microsoft.com/office/drawing/2014/main" id="{BF0E51F2-233A-239B-2B86-5E4723C31C06}"/>
                </a:ext>
              </a:extLst>
            </p:cNvPr>
            <p:cNvSpPr/>
            <p:nvPr/>
          </p:nvSpPr>
          <p:spPr bwMode="auto">
            <a:xfrm>
              <a:off x="4016327" y="1786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19" name="Oval 10">
              <a:extLst>
                <a:ext uri="{FF2B5EF4-FFF2-40B4-BE49-F238E27FC236}">
                  <a16:creationId xmlns:a16="http://schemas.microsoft.com/office/drawing/2014/main" id="{8CD54422-BC51-8368-7B8C-8D88A9D49836}"/>
                </a:ext>
              </a:extLst>
            </p:cNvPr>
            <p:cNvSpPr>
              <a:spLocks noChangeArrowheads="1"/>
            </p:cNvSpPr>
            <p:nvPr/>
          </p:nvSpPr>
          <p:spPr bwMode="auto">
            <a:xfrm>
              <a:off x="4479925" y="230981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3</a:t>
              </a:r>
            </a:p>
          </p:txBody>
        </p:sp>
        <p:sp>
          <p:nvSpPr>
            <p:cNvPr id="20" name="Line 11">
              <a:extLst>
                <a:ext uri="{FF2B5EF4-FFF2-40B4-BE49-F238E27FC236}">
                  <a16:creationId xmlns:a16="http://schemas.microsoft.com/office/drawing/2014/main" id="{309F67F3-2BCF-9211-C59B-99303748A61F}"/>
                </a:ext>
              </a:extLst>
            </p:cNvPr>
            <p:cNvSpPr>
              <a:spLocks noChangeShapeType="1"/>
            </p:cNvSpPr>
            <p:nvPr/>
          </p:nvSpPr>
          <p:spPr bwMode="auto">
            <a:xfrm>
              <a:off x="3251201" y="13081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Oval 9">
              <a:extLst>
                <a:ext uri="{FF2B5EF4-FFF2-40B4-BE49-F238E27FC236}">
                  <a16:creationId xmlns:a16="http://schemas.microsoft.com/office/drawing/2014/main" id="{695ABC9E-0B97-9122-52C3-23E9CA6AE163}"/>
                </a:ext>
              </a:extLst>
            </p:cNvPr>
            <p:cNvSpPr>
              <a:spLocks noChangeArrowheads="1"/>
            </p:cNvSpPr>
            <p:nvPr/>
          </p:nvSpPr>
          <p:spPr bwMode="auto">
            <a:xfrm>
              <a:off x="3187700" y="1346200"/>
              <a:ext cx="363538" cy="347663"/>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1</a:t>
              </a:r>
            </a:p>
          </p:txBody>
        </p:sp>
        <p:sp>
          <p:nvSpPr>
            <p:cNvPr id="22" name="Oval 13">
              <a:extLst>
                <a:ext uri="{FF2B5EF4-FFF2-40B4-BE49-F238E27FC236}">
                  <a16:creationId xmlns:a16="http://schemas.microsoft.com/office/drawing/2014/main" id="{4BC85111-25FC-EB22-E702-D61C09F0E885}"/>
                </a:ext>
              </a:extLst>
            </p:cNvPr>
            <p:cNvSpPr>
              <a:spLocks noChangeArrowheads="1"/>
            </p:cNvSpPr>
            <p:nvPr/>
          </p:nvSpPr>
          <p:spPr bwMode="auto">
            <a:xfrm>
              <a:off x="3467100" y="17033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5</a:t>
              </a:r>
            </a:p>
          </p:txBody>
        </p:sp>
        <p:sp>
          <p:nvSpPr>
            <p:cNvPr id="23" name="Line 14">
              <a:extLst>
                <a:ext uri="{FF2B5EF4-FFF2-40B4-BE49-F238E27FC236}">
                  <a16:creationId xmlns:a16="http://schemas.microsoft.com/office/drawing/2014/main" id="{BF83A31F-12C3-FA21-21B0-F93E8F3EBBD0}"/>
                </a:ext>
              </a:extLst>
            </p:cNvPr>
            <p:cNvSpPr>
              <a:spLocks noChangeShapeType="1"/>
            </p:cNvSpPr>
            <p:nvPr/>
          </p:nvSpPr>
          <p:spPr bwMode="auto">
            <a:xfrm flipH="1" flipV="1">
              <a:off x="3663950" y="2076450"/>
              <a:ext cx="101600" cy="285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Oval 13">
              <a:extLst>
                <a:ext uri="{FF2B5EF4-FFF2-40B4-BE49-F238E27FC236}">
                  <a16:creationId xmlns:a16="http://schemas.microsoft.com/office/drawing/2014/main" id="{3AABAFC2-C8C5-9B33-C32C-1BDACB456F7F}"/>
                </a:ext>
              </a:extLst>
            </p:cNvPr>
            <p:cNvSpPr>
              <a:spLocks noChangeArrowheads="1"/>
            </p:cNvSpPr>
            <p:nvPr/>
          </p:nvSpPr>
          <p:spPr bwMode="auto">
            <a:xfrm>
              <a:off x="3575050" y="21986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4</a:t>
              </a:r>
            </a:p>
          </p:txBody>
        </p:sp>
        <p:cxnSp>
          <p:nvCxnSpPr>
            <p:cNvPr id="25" name="Straight Arrow Connector 24">
              <a:extLst>
                <a:ext uri="{FF2B5EF4-FFF2-40B4-BE49-F238E27FC236}">
                  <a16:creationId xmlns:a16="http://schemas.microsoft.com/office/drawing/2014/main" id="{1E83D0B1-74CF-A2AD-4563-B4597B2E8D5E}"/>
                </a:ext>
              </a:extLst>
            </p:cNvPr>
            <p:cNvCxnSpPr/>
            <p:nvPr/>
          </p:nvCxnSpPr>
          <p:spPr bwMode="auto">
            <a:xfrm>
              <a:off x="3810000" y="23812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6" name="Rectangle 25">
              <a:extLst>
                <a:ext uri="{FF2B5EF4-FFF2-40B4-BE49-F238E27FC236}">
                  <a16:creationId xmlns:a16="http://schemas.microsoft.com/office/drawing/2014/main" id="{AC2A2109-7262-0A86-2BE1-A33602C3E63F}"/>
                </a:ext>
              </a:extLst>
            </p:cNvPr>
            <p:cNvSpPr/>
            <p:nvPr/>
          </p:nvSpPr>
          <p:spPr bwMode="auto">
            <a:xfrm>
              <a:off x="4011809" y="1414480"/>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cxnSp>
          <p:nvCxnSpPr>
            <p:cNvPr id="27" name="Straight Arrow Connector 26">
              <a:extLst>
                <a:ext uri="{FF2B5EF4-FFF2-40B4-BE49-F238E27FC236}">
                  <a16:creationId xmlns:a16="http://schemas.microsoft.com/office/drawing/2014/main" id="{36CFD290-5383-A0F3-8890-FBA019C78C2B}"/>
                </a:ext>
              </a:extLst>
            </p:cNvPr>
            <p:cNvCxnSpPr>
              <a:endCxn id="26" idx="1"/>
            </p:cNvCxnSpPr>
            <p:nvPr/>
          </p:nvCxnSpPr>
          <p:spPr bwMode="auto">
            <a:xfrm flipV="1">
              <a:off x="3535071" y="1524697"/>
              <a:ext cx="476738" cy="14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
        <p:nvSpPr>
          <p:cNvPr id="28" name="Rectangle 7">
            <a:extLst>
              <a:ext uri="{FF2B5EF4-FFF2-40B4-BE49-F238E27FC236}">
                <a16:creationId xmlns:a16="http://schemas.microsoft.com/office/drawing/2014/main" id="{21CE5036-CB52-4198-920E-E7128327E127}"/>
              </a:ext>
            </a:extLst>
          </p:cNvPr>
          <p:cNvSpPr>
            <a:spLocks noChangeArrowheads="1"/>
          </p:cNvSpPr>
          <p:nvPr/>
        </p:nvSpPr>
        <p:spPr bwMode="auto">
          <a:xfrm>
            <a:off x="2225106" y="1833245"/>
            <a:ext cx="1278113" cy="2457028"/>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8BA89B7-621D-FE01-8529-D218182289AE}"/>
              </a:ext>
            </a:extLst>
          </p:cNvPr>
          <p:cNvCxnSpPr/>
          <p:nvPr/>
        </p:nvCxnSpPr>
        <p:spPr bwMode="auto">
          <a:xfrm>
            <a:off x="2254674" y="1848506"/>
            <a:ext cx="0" cy="24570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30" name="TextBox 29">
            <a:extLst>
              <a:ext uri="{FF2B5EF4-FFF2-40B4-BE49-F238E27FC236}">
                <a16:creationId xmlns:a16="http://schemas.microsoft.com/office/drawing/2014/main" id="{AF9D29C2-AE75-4107-0780-227BC26C13F3}"/>
              </a:ext>
            </a:extLst>
          </p:cNvPr>
          <p:cNvSpPr txBox="1"/>
          <p:nvPr/>
        </p:nvSpPr>
        <p:spPr>
          <a:xfrm>
            <a:off x="910748" y="4692783"/>
            <a:ext cx="2249334" cy="923330"/>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7. Left side placed.</a:t>
            </a:r>
          </a:p>
          <a:p>
            <a:r>
              <a:rPr lang="en-US" sz="1800" dirty="0">
                <a:latin typeface="Arial" panose="020B0604020202020204" pitchFamily="34" charset="0"/>
                <a:cs typeface="Arial" panose="020B0604020202020204" pitchFamily="34" charset="0"/>
              </a:rPr>
              <a:t>Now, re-place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right-side gates.</a:t>
            </a:r>
          </a:p>
        </p:txBody>
      </p:sp>
      <p:sp>
        <p:nvSpPr>
          <p:cNvPr id="31" name="Rectangle 8">
            <a:extLst>
              <a:ext uri="{FF2B5EF4-FFF2-40B4-BE49-F238E27FC236}">
                <a16:creationId xmlns:a16="http://schemas.microsoft.com/office/drawing/2014/main" id="{00FFAA77-E393-BBF4-9508-8535DDC5BF95}"/>
              </a:ext>
            </a:extLst>
          </p:cNvPr>
          <p:cNvSpPr>
            <a:spLocks noChangeArrowheads="1"/>
          </p:cNvSpPr>
          <p:nvPr/>
        </p:nvSpPr>
        <p:spPr bwMode="auto">
          <a:xfrm>
            <a:off x="985146" y="1848506"/>
            <a:ext cx="2508534" cy="2457028"/>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0C4E9F4-29AC-A287-7BA7-0E2456481151}"/>
              </a:ext>
            </a:extLst>
          </p:cNvPr>
          <p:cNvSpPr/>
          <p:nvPr/>
        </p:nvSpPr>
        <p:spPr bwMode="auto">
          <a:xfrm>
            <a:off x="838200" y="1696170"/>
            <a:ext cx="377769" cy="37171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3" name="Rectangle 32">
            <a:extLst>
              <a:ext uri="{FF2B5EF4-FFF2-40B4-BE49-F238E27FC236}">
                <a16:creationId xmlns:a16="http://schemas.microsoft.com/office/drawing/2014/main" id="{5F011377-0336-5056-E2E4-72EED2B657EC}"/>
              </a:ext>
            </a:extLst>
          </p:cNvPr>
          <p:cNvSpPr/>
          <p:nvPr/>
        </p:nvSpPr>
        <p:spPr bwMode="auto">
          <a:xfrm>
            <a:off x="3295228" y="2733921"/>
            <a:ext cx="377769" cy="37171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4" name="Rectangle 33">
            <a:extLst>
              <a:ext uri="{FF2B5EF4-FFF2-40B4-BE49-F238E27FC236}">
                <a16:creationId xmlns:a16="http://schemas.microsoft.com/office/drawing/2014/main" id="{EDEBB2FA-128C-3041-D78B-38FF7486FC23}"/>
              </a:ext>
            </a:extLst>
          </p:cNvPr>
          <p:cNvSpPr/>
          <p:nvPr/>
        </p:nvSpPr>
        <p:spPr bwMode="auto">
          <a:xfrm>
            <a:off x="1532578" y="4061632"/>
            <a:ext cx="377769" cy="37171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5" name="Oval 10">
            <a:extLst>
              <a:ext uri="{FF2B5EF4-FFF2-40B4-BE49-F238E27FC236}">
                <a16:creationId xmlns:a16="http://schemas.microsoft.com/office/drawing/2014/main" id="{AA6BCD36-56EB-9256-16AD-031E3B227CF4}"/>
              </a:ext>
            </a:extLst>
          </p:cNvPr>
          <p:cNvSpPr>
            <a:spLocks noChangeArrowheads="1"/>
          </p:cNvSpPr>
          <p:nvPr/>
        </p:nvSpPr>
        <p:spPr bwMode="auto">
          <a:xfrm>
            <a:off x="2631431" y="2676418"/>
            <a:ext cx="436848" cy="417770"/>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2</a:t>
            </a:r>
          </a:p>
        </p:txBody>
      </p:sp>
      <p:sp>
        <p:nvSpPr>
          <p:cNvPr id="36" name="Line 11">
            <a:extLst>
              <a:ext uri="{FF2B5EF4-FFF2-40B4-BE49-F238E27FC236}">
                <a16:creationId xmlns:a16="http://schemas.microsoft.com/office/drawing/2014/main" id="{DF8AB648-958C-A409-6060-E9ACDD983339}"/>
              </a:ext>
            </a:extLst>
          </p:cNvPr>
          <p:cNvSpPr>
            <a:spLocks noChangeShapeType="1"/>
          </p:cNvSpPr>
          <p:nvPr/>
        </p:nvSpPr>
        <p:spPr bwMode="auto">
          <a:xfrm>
            <a:off x="1917978" y="2739369"/>
            <a:ext cx="663855" cy="15261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7" name="Oval 13">
            <a:extLst>
              <a:ext uri="{FF2B5EF4-FFF2-40B4-BE49-F238E27FC236}">
                <a16:creationId xmlns:a16="http://schemas.microsoft.com/office/drawing/2014/main" id="{AB0FBDFA-DD41-4CE1-4961-85345FE82AFC}"/>
              </a:ext>
            </a:extLst>
          </p:cNvPr>
          <p:cNvSpPr>
            <a:spLocks noChangeArrowheads="1"/>
          </p:cNvSpPr>
          <p:nvPr/>
        </p:nvSpPr>
        <p:spPr bwMode="auto">
          <a:xfrm>
            <a:off x="2635246" y="3351719"/>
            <a:ext cx="436848" cy="417770"/>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8" name="TextBox 37">
            <a:extLst>
              <a:ext uri="{FF2B5EF4-FFF2-40B4-BE49-F238E27FC236}">
                <a16:creationId xmlns:a16="http://schemas.microsoft.com/office/drawing/2014/main" id="{A78A98FF-D502-81E7-FE4F-4E3D72B4FB16}"/>
              </a:ext>
            </a:extLst>
          </p:cNvPr>
          <p:cNvSpPr txBox="1"/>
          <p:nvPr/>
        </p:nvSpPr>
        <p:spPr>
          <a:xfrm>
            <a:off x="1200708" y="1770293"/>
            <a:ext cx="915635" cy="36933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39" name="Line 11">
            <a:extLst>
              <a:ext uri="{FF2B5EF4-FFF2-40B4-BE49-F238E27FC236}">
                <a16:creationId xmlns:a16="http://schemas.microsoft.com/office/drawing/2014/main" id="{C42FC2F1-2D9D-62E6-80F1-5412A7739547}"/>
              </a:ext>
            </a:extLst>
          </p:cNvPr>
          <p:cNvSpPr>
            <a:spLocks noChangeShapeType="1"/>
          </p:cNvSpPr>
          <p:nvPr/>
        </p:nvSpPr>
        <p:spPr bwMode="auto">
          <a:xfrm flipV="1">
            <a:off x="3070186" y="2953024"/>
            <a:ext cx="206023"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Line 11">
            <a:extLst>
              <a:ext uri="{FF2B5EF4-FFF2-40B4-BE49-F238E27FC236}">
                <a16:creationId xmlns:a16="http://schemas.microsoft.com/office/drawing/2014/main" id="{3E04BD5A-0BD4-0B05-B1E4-11BD3F2530B8}"/>
              </a:ext>
            </a:extLst>
          </p:cNvPr>
          <p:cNvSpPr>
            <a:spLocks noChangeShapeType="1"/>
          </p:cNvSpPr>
          <p:nvPr/>
        </p:nvSpPr>
        <p:spPr bwMode="auto">
          <a:xfrm>
            <a:off x="1505930" y="2273907"/>
            <a:ext cx="1121687" cy="495984"/>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8CB67891-A0EA-ED85-7BB8-50713E24B231}"/>
              </a:ext>
            </a:extLst>
          </p:cNvPr>
          <p:cNvSpPr>
            <a:spLocks noChangeShapeType="1"/>
          </p:cNvSpPr>
          <p:nvPr/>
        </p:nvSpPr>
        <p:spPr bwMode="auto">
          <a:xfrm flipV="1">
            <a:off x="1895085" y="3609249"/>
            <a:ext cx="763051" cy="4502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Line 11">
            <a:extLst>
              <a:ext uri="{FF2B5EF4-FFF2-40B4-BE49-F238E27FC236}">
                <a16:creationId xmlns:a16="http://schemas.microsoft.com/office/drawing/2014/main" id="{EFCCFB44-0AE6-C0C0-BB86-DCF79FD62C53}"/>
              </a:ext>
            </a:extLst>
          </p:cNvPr>
          <p:cNvSpPr>
            <a:spLocks noChangeShapeType="1"/>
          </p:cNvSpPr>
          <p:nvPr/>
        </p:nvSpPr>
        <p:spPr bwMode="auto">
          <a:xfrm>
            <a:off x="1208339" y="2052622"/>
            <a:ext cx="427308" cy="63333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9">
            <a:extLst>
              <a:ext uri="{FF2B5EF4-FFF2-40B4-BE49-F238E27FC236}">
                <a16:creationId xmlns:a16="http://schemas.microsoft.com/office/drawing/2014/main" id="{E27F81B9-97D7-DA84-F1B7-D9D142475D0C}"/>
              </a:ext>
            </a:extLst>
          </p:cNvPr>
          <p:cNvSpPr>
            <a:spLocks noChangeArrowheads="1"/>
          </p:cNvSpPr>
          <p:nvPr/>
        </p:nvSpPr>
        <p:spPr bwMode="auto">
          <a:xfrm>
            <a:off x="1132033" y="2098405"/>
            <a:ext cx="436848" cy="41777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4" name="Oval 13">
            <a:extLst>
              <a:ext uri="{FF2B5EF4-FFF2-40B4-BE49-F238E27FC236}">
                <a16:creationId xmlns:a16="http://schemas.microsoft.com/office/drawing/2014/main" id="{BDB0817C-45BD-C365-15C9-ED99B30B0786}"/>
              </a:ext>
            </a:extLst>
          </p:cNvPr>
          <p:cNvSpPr>
            <a:spLocks noChangeArrowheads="1"/>
          </p:cNvSpPr>
          <p:nvPr/>
        </p:nvSpPr>
        <p:spPr bwMode="auto">
          <a:xfrm>
            <a:off x="1467776" y="2527623"/>
            <a:ext cx="436848" cy="41777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5" name="Line 14">
            <a:extLst>
              <a:ext uri="{FF2B5EF4-FFF2-40B4-BE49-F238E27FC236}">
                <a16:creationId xmlns:a16="http://schemas.microsoft.com/office/drawing/2014/main" id="{BD769932-75BE-8195-5F26-97FC883BEA94}"/>
              </a:ext>
            </a:extLst>
          </p:cNvPr>
          <p:cNvSpPr>
            <a:spLocks noChangeShapeType="1"/>
          </p:cNvSpPr>
          <p:nvPr/>
        </p:nvSpPr>
        <p:spPr bwMode="auto">
          <a:xfrm flipH="1" flipV="1">
            <a:off x="1704322" y="2975915"/>
            <a:ext cx="122088" cy="34337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Oval 13">
            <a:extLst>
              <a:ext uri="{FF2B5EF4-FFF2-40B4-BE49-F238E27FC236}">
                <a16:creationId xmlns:a16="http://schemas.microsoft.com/office/drawing/2014/main" id="{C16F86A3-9D2A-3D08-EE3F-8FF0E22AF219}"/>
              </a:ext>
            </a:extLst>
          </p:cNvPr>
          <p:cNvSpPr>
            <a:spLocks noChangeArrowheads="1"/>
          </p:cNvSpPr>
          <p:nvPr/>
        </p:nvSpPr>
        <p:spPr bwMode="auto">
          <a:xfrm>
            <a:off x="1597495" y="3122804"/>
            <a:ext cx="436848" cy="41777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7" name="Line 14">
            <a:extLst>
              <a:ext uri="{FF2B5EF4-FFF2-40B4-BE49-F238E27FC236}">
                <a16:creationId xmlns:a16="http://schemas.microsoft.com/office/drawing/2014/main" id="{DA4ED979-7EEE-A438-ABDB-4EBFAF18F896}"/>
              </a:ext>
            </a:extLst>
          </p:cNvPr>
          <p:cNvSpPr>
            <a:spLocks noChangeShapeType="1"/>
          </p:cNvSpPr>
          <p:nvPr/>
        </p:nvSpPr>
        <p:spPr bwMode="auto">
          <a:xfrm flipH="1" flipV="1">
            <a:off x="2040065" y="3349811"/>
            <a:ext cx="587550" cy="12971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8" name="Line 14">
            <a:extLst>
              <a:ext uri="{FF2B5EF4-FFF2-40B4-BE49-F238E27FC236}">
                <a16:creationId xmlns:a16="http://schemas.microsoft.com/office/drawing/2014/main" id="{0910220F-4347-9009-FFA6-27F2BB2736F9}"/>
              </a:ext>
            </a:extLst>
          </p:cNvPr>
          <p:cNvSpPr>
            <a:spLocks noChangeShapeType="1"/>
          </p:cNvSpPr>
          <p:nvPr/>
        </p:nvSpPr>
        <p:spPr bwMode="auto">
          <a:xfrm flipH="1">
            <a:off x="2841270" y="3098004"/>
            <a:ext cx="15261" cy="259438"/>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3721C631-6DC9-34C4-1AB1-439549347851}"/>
              </a:ext>
            </a:extLst>
          </p:cNvPr>
          <p:cNvGrpSpPr/>
          <p:nvPr/>
        </p:nvGrpSpPr>
        <p:grpSpPr>
          <a:xfrm>
            <a:off x="7312756" y="1884255"/>
            <a:ext cx="1877437" cy="4024118"/>
            <a:chOff x="5689600" y="1110837"/>
            <a:chExt cx="1562373" cy="3348808"/>
          </a:xfrm>
        </p:grpSpPr>
        <p:sp>
          <p:nvSpPr>
            <p:cNvPr id="50" name="TextBox 49">
              <a:extLst>
                <a:ext uri="{FF2B5EF4-FFF2-40B4-BE49-F238E27FC236}">
                  <a16:creationId xmlns:a16="http://schemas.microsoft.com/office/drawing/2014/main" id="{ED4C8A79-7A38-453E-C156-82BB97E4ECB6}"/>
                </a:ext>
              </a:extLst>
            </p:cNvPr>
            <p:cNvSpPr txBox="1"/>
            <p:nvPr/>
          </p:nvSpPr>
          <p:spPr>
            <a:xfrm>
              <a:off x="5689600" y="3460750"/>
              <a:ext cx="1562373"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9. 3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51" name="Rectangle 7">
              <a:extLst>
                <a:ext uri="{FF2B5EF4-FFF2-40B4-BE49-F238E27FC236}">
                  <a16:creationId xmlns:a16="http://schemas.microsoft.com/office/drawing/2014/main" id="{2A5465A8-ED25-B28E-7A61-B123B575CDC5}"/>
                </a:ext>
              </a:extLst>
            </p:cNvPr>
            <p:cNvSpPr>
              <a:spLocks noChangeArrowheads="1"/>
            </p:cNvSpPr>
            <p:nvPr/>
          </p:nvSpPr>
          <p:spPr bwMode="auto">
            <a:xfrm>
              <a:off x="5940171" y="1110837"/>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2" name="Rectangle 8">
              <a:extLst>
                <a:ext uri="{FF2B5EF4-FFF2-40B4-BE49-F238E27FC236}">
                  <a16:creationId xmlns:a16="http://schemas.microsoft.com/office/drawing/2014/main" id="{45E7C234-825E-7475-A9A5-7EA606538D8B}"/>
                </a:ext>
              </a:extLst>
            </p:cNvPr>
            <p:cNvSpPr>
              <a:spLocks noChangeArrowheads="1"/>
            </p:cNvSpPr>
            <p:nvPr/>
          </p:nvSpPr>
          <p:spPr bwMode="auto">
            <a:xfrm>
              <a:off x="5935663" y="11255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Line 11">
              <a:extLst>
                <a:ext uri="{FF2B5EF4-FFF2-40B4-BE49-F238E27FC236}">
                  <a16:creationId xmlns:a16="http://schemas.microsoft.com/office/drawing/2014/main" id="{059ACC1E-7477-8BD6-A5F7-1D3ADB929CF1}"/>
                </a:ext>
              </a:extLst>
            </p:cNvPr>
            <p:cNvSpPr>
              <a:spLocks noChangeShapeType="1"/>
            </p:cNvSpPr>
            <p:nvPr/>
          </p:nvSpPr>
          <p:spPr bwMode="auto">
            <a:xfrm>
              <a:off x="6076951" y="1498600"/>
              <a:ext cx="260350" cy="16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4" name="Oval 13">
              <a:extLst>
                <a:ext uri="{FF2B5EF4-FFF2-40B4-BE49-F238E27FC236}">
                  <a16:creationId xmlns:a16="http://schemas.microsoft.com/office/drawing/2014/main" id="{0DABB73A-2A79-29FA-BC3A-52DAE4634AF6}"/>
                </a:ext>
              </a:extLst>
            </p:cNvPr>
            <p:cNvSpPr>
              <a:spLocks noChangeArrowheads="1"/>
            </p:cNvSpPr>
            <p:nvPr/>
          </p:nvSpPr>
          <p:spPr bwMode="auto">
            <a:xfrm>
              <a:off x="6324600" y="15700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55" name="Line 11">
              <a:extLst>
                <a:ext uri="{FF2B5EF4-FFF2-40B4-BE49-F238E27FC236}">
                  <a16:creationId xmlns:a16="http://schemas.microsoft.com/office/drawing/2014/main" id="{A4C65A71-25DA-9658-9E5E-E77FA92B5F11}"/>
                </a:ext>
              </a:extLst>
            </p:cNvPr>
            <p:cNvSpPr>
              <a:spLocks noChangeShapeType="1"/>
            </p:cNvSpPr>
            <p:nvPr/>
          </p:nvSpPr>
          <p:spPr bwMode="auto">
            <a:xfrm flipH="1" flipV="1">
              <a:off x="6680199" y="1797050"/>
              <a:ext cx="152399"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F2261DFD-F3EC-24E2-0E1F-2E4D7CC4E0CD}"/>
                </a:ext>
              </a:extLst>
            </p:cNvPr>
            <p:cNvSpPr/>
            <p:nvPr/>
          </p:nvSpPr>
          <p:spPr bwMode="auto">
            <a:xfrm>
              <a:off x="6854777" y="18623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7" name="Rectangle 56">
              <a:extLst>
                <a:ext uri="{FF2B5EF4-FFF2-40B4-BE49-F238E27FC236}">
                  <a16:creationId xmlns:a16="http://schemas.microsoft.com/office/drawing/2014/main" id="{F60C3E9B-CC0C-DC27-1296-040A004B4D71}"/>
                </a:ext>
              </a:extLst>
            </p:cNvPr>
            <p:cNvSpPr/>
            <p:nvPr/>
          </p:nvSpPr>
          <p:spPr bwMode="auto">
            <a:xfrm>
              <a:off x="5826077" y="30752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8" name="Rectangle 57">
              <a:extLst>
                <a:ext uri="{FF2B5EF4-FFF2-40B4-BE49-F238E27FC236}">
                  <a16:creationId xmlns:a16="http://schemas.microsoft.com/office/drawing/2014/main" id="{92CC0977-0C42-53B5-C5E6-0E6FBAE35335}"/>
                </a:ext>
              </a:extLst>
            </p:cNvPr>
            <p:cNvSpPr/>
            <p:nvPr/>
          </p:nvSpPr>
          <p:spPr bwMode="auto">
            <a:xfrm>
              <a:off x="5826077" y="22052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59" name="Rectangle 58">
              <a:extLst>
                <a:ext uri="{FF2B5EF4-FFF2-40B4-BE49-F238E27FC236}">
                  <a16:creationId xmlns:a16="http://schemas.microsoft.com/office/drawing/2014/main" id="{926DA3B8-22A2-80C6-4B15-86D1801DDAD7}"/>
                </a:ext>
              </a:extLst>
            </p:cNvPr>
            <p:cNvSpPr/>
            <p:nvPr/>
          </p:nvSpPr>
          <p:spPr bwMode="auto">
            <a:xfrm>
              <a:off x="5838777" y="18052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60" name="Rectangle 59">
              <a:extLst>
                <a:ext uri="{FF2B5EF4-FFF2-40B4-BE49-F238E27FC236}">
                  <a16:creationId xmlns:a16="http://schemas.microsoft.com/office/drawing/2014/main" id="{6D0DF8CA-5F64-64C1-7E09-9C79C16F04D7}"/>
                </a:ext>
              </a:extLst>
            </p:cNvPr>
            <p:cNvSpPr/>
            <p:nvPr/>
          </p:nvSpPr>
          <p:spPr bwMode="auto">
            <a:xfrm>
              <a:off x="5819727" y="14178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61" name="Line 11">
              <a:extLst>
                <a:ext uri="{FF2B5EF4-FFF2-40B4-BE49-F238E27FC236}">
                  <a16:creationId xmlns:a16="http://schemas.microsoft.com/office/drawing/2014/main" id="{51E0CBB9-6095-1E45-E21E-850CC70879C7}"/>
                </a:ext>
              </a:extLst>
            </p:cNvPr>
            <p:cNvSpPr>
              <a:spLocks noChangeShapeType="1"/>
            </p:cNvSpPr>
            <p:nvPr/>
          </p:nvSpPr>
          <p:spPr bwMode="auto">
            <a:xfrm flipV="1">
              <a:off x="6096001" y="1765300"/>
              <a:ext cx="222249"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2" name="Line 11">
              <a:extLst>
                <a:ext uri="{FF2B5EF4-FFF2-40B4-BE49-F238E27FC236}">
                  <a16:creationId xmlns:a16="http://schemas.microsoft.com/office/drawing/2014/main" id="{6DB2AA52-2930-E7DF-BBA9-42777C5E17AA}"/>
                </a:ext>
              </a:extLst>
            </p:cNvPr>
            <p:cNvSpPr>
              <a:spLocks noChangeShapeType="1"/>
            </p:cNvSpPr>
            <p:nvPr/>
          </p:nvSpPr>
          <p:spPr bwMode="auto">
            <a:xfrm flipV="1">
              <a:off x="6051550" y="2406650"/>
              <a:ext cx="336549" cy="6604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3" name="Oval 13">
              <a:extLst>
                <a:ext uri="{FF2B5EF4-FFF2-40B4-BE49-F238E27FC236}">
                  <a16:creationId xmlns:a16="http://schemas.microsoft.com/office/drawing/2014/main" id="{7F94FEE3-86F4-9EE8-302F-32DA0AF2433E}"/>
                </a:ext>
              </a:extLst>
            </p:cNvPr>
            <p:cNvSpPr>
              <a:spLocks noChangeArrowheads="1"/>
            </p:cNvSpPr>
            <p:nvPr/>
          </p:nvSpPr>
          <p:spPr bwMode="auto">
            <a:xfrm>
              <a:off x="6330950" y="21351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64" name="Line 11">
              <a:extLst>
                <a:ext uri="{FF2B5EF4-FFF2-40B4-BE49-F238E27FC236}">
                  <a16:creationId xmlns:a16="http://schemas.microsoft.com/office/drawing/2014/main" id="{25DDDE3E-D155-C92E-E5EA-F4F49B3F1C53}"/>
                </a:ext>
              </a:extLst>
            </p:cNvPr>
            <p:cNvSpPr>
              <a:spLocks noChangeShapeType="1"/>
            </p:cNvSpPr>
            <p:nvPr/>
          </p:nvSpPr>
          <p:spPr bwMode="auto">
            <a:xfrm flipV="1">
              <a:off x="6515099" y="1917700"/>
              <a:ext cx="19049" cy="2095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5" name="Line 11">
              <a:extLst>
                <a:ext uri="{FF2B5EF4-FFF2-40B4-BE49-F238E27FC236}">
                  <a16:creationId xmlns:a16="http://schemas.microsoft.com/office/drawing/2014/main" id="{2F65599F-32E4-27A7-5B73-5534BA8B82E2}"/>
                </a:ext>
              </a:extLst>
            </p:cNvPr>
            <p:cNvSpPr>
              <a:spLocks noChangeShapeType="1"/>
            </p:cNvSpPr>
            <p:nvPr/>
          </p:nvSpPr>
          <p:spPr bwMode="auto">
            <a:xfrm flipV="1">
              <a:off x="6057901" y="2279650"/>
              <a:ext cx="285748" cy="50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EC4C9D1B-205C-61C6-9B3E-8E348964F1C7}"/>
              </a:ext>
            </a:extLst>
          </p:cNvPr>
          <p:cNvGrpSpPr/>
          <p:nvPr/>
        </p:nvGrpSpPr>
        <p:grpSpPr>
          <a:xfrm>
            <a:off x="9743020" y="1886659"/>
            <a:ext cx="1621544" cy="3459621"/>
            <a:chOff x="7712027" y="1112838"/>
            <a:chExt cx="1349423" cy="2879042"/>
          </a:xfrm>
        </p:grpSpPr>
        <p:sp>
          <p:nvSpPr>
            <p:cNvPr id="67" name="Rectangle 8">
              <a:extLst>
                <a:ext uri="{FF2B5EF4-FFF2-40B4-BE49-F238E27FC236}">
                  <a16:creationId xmlns:a16="http://schemas.microsoft.com/office/drawing/2014/main" id="{71484247-9457-15A1-1820-2F2DDACADC5B}"/>
                </a:ext>
              </a:extLst>
            </p:cNvPr>
            <p:cNvSpPr>
              <a:spLocks noChangeArrowheads="1"/>
            </p:cNvSpPr>
            <p:nvPr/>
          </p:nvSpPr>
          <p:spPr bwMode="auto">
            <a:xfrm>
              <a:off x="7827963" y="11128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1AFBD44F-C932-5756-2098-8196A5CA2D68}"/>
                </a:ext>
              </a:extLst>
            </p:cNvPr>
            <p:cNvSpPr>
              <a:spLocks noChangeShapeType="1"/>
            </p:cNvSpPr>
            <p:nvPr/>
          </p:nvSpPr>
          <p:spPr bwMode="auto">
            <a:xfrm>
              <a:off x="7969251" y="1485900"/>
              <a:ext cx="412749" cy="539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9" name="Line 11">
              <a:extLst>
                <a:ext uri="{FF2B5EF4-FFF2-40B4-BE49-F238E27FC236}">
                  <a16:creationId xmlns:a16="http://schemas.microsoft.com/office/drawing/2014/main" id="{A3413EF5-F383-EE48-12A3-ED662C44D16D}"/>
                </a:ext>
              </a:extLst>
            </p:cNvPr>
            <p:cNvSpPr>
              <a:spLocks noChangeShapeType="1"/>
            </p:cNvSpPr>
            <p:nvPr/>
          </p:nvSpPr>
          <p:spPr bwMode="auto">
            <a:xfrm flipH="1">
              <a:off x="8464549" y="201295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B7D5D3E4-C96D-F5A2-97FA-97B5C4DB0D96}"/>
                </a:ext>
              </a:extLst>
            </p:cNvPr>
            <p:cNvSpPr/>
            <p:nvPr/>
          </p:nvSpPr>
          <p:spPr bwMode="auto">
            <a:xfrm>
              <a:off x="8747077" y="184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71" name="Rectangle 70">
              <a:extLst>
                <a:ext uri="{FF2B5EF4-FFF2-40B4-BE49-F238E27FC236}">
                  <a16:creationId xmlns:a16="http://schemas.microsoft.com/office/drawing/2014/main" id="{263B407D-22EC-51CD-64B7-32D5ABD7FDBE}"/>
                </a:ext>
              </a:extLst>
            </p:cNvPr>
            <p:cNvSpPr/>
            <p:nvPr/>
          </p:nvSpPr>
          <p:spPr bwMode="auto">
            <a:xfrm>
              <a:off x="7718377" y="30625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72" name="Rectangle 71">
              <a:extLst>
                <a:ext uri="{FF2B5EF4-FFF2-40B4-BE49-F238E27FC236}">
                  <a16:creationId xmlns:a16="http://schemas.microsoft.com/office/drawing/2014/main" id="{857CEFDE-2AEF-E4AB-4CBD-9A41195FC84F}"/>
                </a:ext>
              </a:extLst>
            </p:cNvPr>
            <p:cNvSpPr/>
            <p:nvPr/>
          </p:nvSpPr>
          <p:spPr bwMode="auto">
            <a:xfrm>
              <a:off x="7718377" y="2192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73" name="Rectangle 72">
              <a:extLst>
                <a:ext uri="{FF2B5EF4-FFF2-40B4-BE49-F238E27FC236}">
                  <a16:creationId xmlns:a16="http://schemas.microsoft.com/office/drawing/2014/main" id="{D76FADEB-FBDC-B818-83BA-FB64E085440D}"/>
                </a:ext>
              </a:extLst>
            </p:cNvPr>
            <p:cNvSpPr/>
            <p:nvPr/>
          </p:nvSpPr>
          <p:spPr bwMode="auto">
            <a:xfrm>
              <a:off x="7731077" y="17925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74" name="Rectangle 73">
              <a:extLst>
                <a:ext uri="{FF2B5EF4-FFF2-40B4-BE49-F238E27FC236}">
                  <a16:creationId xmlns:a16="http://schemas.microsoft.com/office/drawing/2014/main" id="{7EB8FB73-B4D2-E90F-6A92-31A7EB5D1222}"/>
                </a:ext>
              </a:extLst>
            </p:cNvPr>
            <p:cNvSpPr/>
            <p:nvPr/>
          </p:nvSpPr>
          <p:spPr bwMode="auto">
            <a:xfrm>
              <a:off x="7712027" y="1405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75" name="Line 11">
              <a:extLst>
                <a:ext uri="{FF2B5EF4-FFF2-40B4-BE49-F238E27FC236}">
                  <a16:creationId xmlns:a16="http://schemas.microsoft.com/office/drawing/2014/main" id="{CCEF46F2-1FC2-6049-8422-C23BB29C0AD1}"/>
                </a:ext>
              </a:extLst>
            </p:cNvPr>
            <p:cNvSpPr>
              <a:spLocks noChangeShapeType="1"/>
            </p:cNvSpPr>
            <p:nvPr/>
          </p:nvSpPr>
          <p:spPr bwMode="auto">
            <a:xfrm>
              <a:off x="7988300" y="1879601"/>
              <a:ext cx="311150"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348E95E-F21E-539B-5986-0FEC88D5202C}"/>
                </a:ext>
              </a:extLst>
            </p:cNvPr>
            <p:cNvSpPr txBox="1"/>
            <p:nvPr/>
          </p:nvSpPr>
          <p:spPr>
            <a:xfrm>
              <a:off x="7750522" y="3454014"/>
              <a:ext cx="1118687" cy="537866"/>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10. 3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a:t>
              </a:r>
              <a:br>
                <a:rPr lang="en-US" sz="1800" b="1" dirty="0">
                  <a:solidFill>
                    <a:srgbClr val="0B4B8E"/>
                  </a:solidFill>
                  <a:latin typeface="Arial" panose="020B0604020202020204" pitchFamily="34" charset="0"/>
                  <a:cs typeface="Arial" panose="020B0604020202020204" pitchFamily="34" charset="0"/>
                </a:rPr>
              </a:br>
              <a:r>
                <a:rPr lang="en-US" sz="1800" b="1" dirty="0">
                  <a:solidFill>
                    <a:srgbClr val="0B4B8E"/>
                  </a:solidFill>
                  <a:latin typeface="Arial" panose="020B0604020202020204" pitchFamily="34" charset="0"/>
                  <a:cs typeface="Arial" panose="020B0604020202020204" pitchFamily="34" charset="0"/>
                </a:rPr>
                <a:t>solve</a:t>
              </a:r>
            </a:p>
          </p:txBody>
        </p:sp>
        <p:sp>
          <p:nvSpPr>
            <p:cNvPr id="77" name="TextBox 76">
              <a:extLst>
                <a:ext uri="{FF2B5EF4-FFF2-40B4-BE49-F238E27FC236}">
                  <a16:creationId xmlns:a16="http://schemas.microsoft.com/office/drawing/2014/main" id="{377AB21E-F211-83DA-6BB7-FCDD8A4DD1B1}"/>
                </a:ext>
              </a:extLst>
            </p:cNvPr>
            <p:cNvSpPr txBox="1"/>
            <p:nvPr/>
          </p:nvSpPr>
          <p:spPr>
            <a:xfrm>
              <a:off x="7988300" y="11430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78" name="Oval 13">
              <a:extLst>
                <a:ext uri="{FF2B5EF4-FFF2-40B4-BE49-F238E27FC236}">
                  <a16:creationId xmlns:a16="http://schemas.microsoft.com/office/drawing/2014/main" id="{6365BEB3-5967-C11C-C601-C5FDDB061490}"/>
                </a:ext>
              </a:extLst>
            </p:cNvPr>
            <p:cNvSpPr>
              <a:spLocks noChangeArrowheads="1"/>
            </p:cNvSpPr>
            <p:nvPr/>
          </p:nvSpPr>
          <p:spPr bwMode="auto">
            <a:xfrm>
              <a:off x="8292523" y="20181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79" name="Line 11">
              <a:extLst>
                <a:ext uri="{FF2B5EF4-FFF2-40B4-BE49-F238E27FC236}">
                  <a16:creationId xmlns:a16="http://schemas.microsoft.com/office/drawing/2014/main" id="{3221B339-59F3-7D27-7BD9-79CC2A6BDA10}"/>
                </a:ext>
              </a:extLst>
            </p:cNvPr>
            <p:cNvSpPr>
              <a:spLocks noChangeShapeType="1"/>
            </p:cNvSpPr>
            <p:nvPr/>
          </p:nvSpPr>
          <p:spPr bwMode="auto">
            <a:xfrm flipH="1">
              <a:off x="7950198" y="2311400"/>
              <a:ext cx="406401" cy="7493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0" name="Oval 13">
              <a:extLst>
                <a:ext uri="{FF2B5EF4-FFF2-40B4-BE49-F238E27FC236}">
                  <a16:creationId xmlns:a16="http://schemas.microsoft.com/office/drawing/2014/main" id="{7575CBC5-B824-288F-8EDE-7BFCBC989B4F}"/>
                </a:ext>
              </a:extLst>
            </p:cNvPr>
            <p:cNvSpPr>
              <a:spLocks noChangeArrowheads="1"/>
            </p:cNvSpPr>
            <p:nvPr/>
          </p:nvSpPr>
          <p:spPr bwMode="auto">
            <a:xfrm>
              <a:off x="7981950" y="247808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81" name="Line 11">
              <a:extLst>
                <a:ext uri="{FF2B5EF4-FFF2-40B4-BE49-F238E27FC236}">
                  <a16:creationId xmlns:a16="http://schemas.microsoft.com/office/drawing/2014/main" id="{05456F82-58D6-721A-E2EF-58A518051A8C}"/>
                </a:ext>
              </a:extLst>
            </p:cNvPr>
            <p:cNvSpPr>
              <a:spLocks noChangeShapeType="1"/>
            </p:cNvSpPr>
            <p:nvPr/>
          </p:nvSpPr>
          <p:spPr bwMode="auto">
            <a:xfrm flipH="1" flipV="1">
              <a:off x="7969248" y="2317750"/>
              <a:ext cx="120652"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047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26EE-6BCD-E2F4-1E89-522E96304633}"/>
              </a:ext>
            </a:extLst>
          </p:cNvPr>
          <p:cNvSpPr>
            <a:spLocks noGrp="1"/>
          </p:cNvSpPr>
          <p:nvPr>
            <p:ph type="title"/>
          </p:nvPr>
        </p:nvSpPr>
        <p:spPr/>
        <p:txBody>
          <a:bodyPr/>
          <a:lstStyle/>
          <a:p>
            <a:r>
              <a:rPr lang="en-US" dirty="0"/>
              <a:t>Example (cont’d)</a:t>
            </a:r>
          </a:p>
        </p:txBody>
      </p:sp>
      <p:cxnSp>
        <p:nvCxnSpPr>
          <p:cNvPr id="4" name="Straight Connector 3">
            <a:extLst>
              <a:ext uri="{FF2B5EF4-FFF2-40B4-BE49-F238E27FC236}">
                <a16:creationId xmlns:a16="http://schemas.microsoft.com/office/drawing/2014/main" id="{CE61A31D-EA0B-83AD-86A8-7B2A8D4BF9F5}"/>
              </a:ext>
            </a:extLst>
          </p:cNvPr>
          <p:cNvCxnSpPr/>
          <p:nvPr/>
        </p:nvCxnSpPr>
        <p:spPr bwMode="auto">
          <a:xfrm>
            <a:off x="2338036" y="1798251"/>
            <a:ext cx="0" cy="26016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 name="Rectangle 8">
            <a:extLst>
              <a:ext uri="{FF2B5EF4-FFF2-40B4-BE49-F238E27FC236}">
                <a16:creationId xmlns:a16="http://schemas.microsoft.com/office/drawing/2014/main" id="{F52BBCD8-C89A-93B2-57CA-D76E75287FC5}"/>
              </a:ext>
            </a:extLst>
          </p:cNvPr>
          <p:cNvSpPr>
            <a:spLocks noChangeArrowheads="1"/>
          </p:cNvSpPr>
          <p:nvPr/>
        </p:nvSpPr>
        <p:spPr bwMode="auto">
          <a:xfrm>
            <a:off x="993794" y="1798251"/>
            <a:ext cx="2656165" cy="2601628"/>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B16E1BD-6088-A48A-DF57-4203633B90D7}"/>
              </a:ext>
            </a:extLst>
          </p:cNvPr>
          <p:cNvSpPr/>
          <p:nvPr/>
        </p:nvSpPr>
        <p:spPr bwMode="auto">
          <a:xfrm>
            <a:off x="838200" y="1636950"/>
            <a:ext cx="400001" cy="393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7" name="Rectangle 6">
            <a:extLst>
              <a:ext uri="{FF2B5EF4-FFF2-40B4-BE49-F238E27FC236}">
                <a16:creationId xmlns:a16="http://schemas.microsoft.com/office/drawing/2014/main" id="{C4E8B6C3-5240-5B11-B620-C2A120AE179E}"/>
              </a:ext>
            </a:extLst>
          </p:cNvPr>
          <p:cNvSpPr/>
          <p:nvPr/>
        </p:nvSpPr>
        <p:spPr bwMode="auto">
          <a:xfrm>
            <a:off x="1573443" y="4141623"/>
            <a:ext cx="400001" cy="393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8" name="TextBox 7">
            <a:extLst>
              <a:ext uri="{FF2B5EF4-FFF2-40B4-BE49-F238E27FC236}">
                <a16:creationId xmlns:a16="http://schemas.microsoft.com/office/drawing/2014/main" id="{E5709567-63BC-7AFD-F86E-3BECE3746002}"/>
              </a:ext>
            </a:extLst>
          </p:cNvPr>
          <p:cNvSpPr txBox="1"/>
          <p:nvPr/>
        </p:nvSpPr>
        <p:spPr>
          <a:xfrm>
            <a:off x="1222042" y="1715435"/>
            <a:ext cx="915635" cy="369331"/>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9" name="Rectangle 8">
            <a:extLst>
              <a:ext uri="{FF2B5EF4-FFF2-40B4-BE49-F238E27FC236}">
                <a16:creationId xmlns:a16="http://schemas.microsoft.com/office/drawing/2014/main" id="{44B4E199-892F-53A3-C3D1-73BB7904A59E}"/>
              </a:ext>
            </a:extLst>
          </p:cNvPr>
          <p:cNvSpPr/>
          <p:nvPr/>
        </p:nvSpPr>
        <p:spPr bwMode="auto">
          <a:xfrm>
            <a:off x="3464067" y="2760013"/>
            <a:ext cx="400001" cy="393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8373FFC0-D708-1056-F591-5F73359C1BD7}"/>
              </a:ext>
            </a:extLst>
          </p:cNvPr>
          <p:cNvSpPr txBox="1"/>
          <p:nvPr/>
        </p:nvSpPr>
        <p:spPr>
          <a:xfrm>
            <a:off x="2458219" y="1747753"/>
            <a:ext cx="915635" cy="369331"/>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1" name="TextBox 10">
            <a:extLst>
              <a:ext uri="{FF2B5EF4-FFF2-40B4-BE49-F238E27FC236}">
                <a16:creationId xmlns:a16="http://schemas.microsoft.com/office/drawing/2014/main" id="{906B1CDE-A25C-5B53-223C-502AC8EE7633}"/>
              </a:ext>
            </a:extLst>
          </p:cNvPr>
          <p:cNvSpPr txBox="1"/>
          <p:nvPr/>
        </p:nvSpPr>
        <p:spPr>
          <a:xfrm>
            <a:off x="943737" y="4672074"/>
            <a:ext cx="2223686" cy="646330"/>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Repeat: Horizontal</a:t>
            </a:r>
          </a:p>
          <a:p>
            <a:r>
              <a:rPr lang="en-US" sz="1800" b="1" dirty="0">
                <a:solidFill>
                  <a:srgbClr val="0B4B8E"/>
                </a:solidFill>
                <a:latin typeface="Arial" panose="020B0604020202020204" pitchFamily="34" charset="0"/>
                <a:cs typeface="Arial" panose="020B0604020202020204" pitchFamily="34" charset="0"/>
              </a:rPr>
              <a:t>partition on left</a:t>
            </a:r>
          </a:p>
        </p:txBody>
      </p:sp>
      <p:sp>
        <p:nvSpPr>
          <p:cNvPr id="12" name="Line 11">
            <a:extLst>
              <a:ext uri="{FF2B5EF4-FFF2-40B4-BE49-F238E27FC236}">
                <a16:creationId xmlns:a16="http://schemas.microsoft.com/office/drawing/2014/main" id="{C1A79FFB-4F9C-EF7F-B0B4-CAAA09021D78}"/>
              </a:ext>
            </a:extLst>
          </p:cNvPr>
          <p:cNvSpPr>
            <a:spLocks noChangeShapeType="1"/>
          </p:cNvSpPr>
          <p:nvPr/>
        </p:nvSpPr>
        <p:spPr bwMode="auto">
          <a:xfrm>
            <a:off x="1577545" y="2281006"/>
            <a:ext cx="1413927" cy="76756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479AE7AD-3B01-8A39-C593-64CC2A8F1E2C}"/>
              </a:ext>
            </a:extLst>
          </p:cNvPr>
          <p:cNvSpPr>
            <a:spLocks noChangeShapeType="1"/>
          </p:cNvSpPr>
          <p:nvPr/>
        </p:nvSpPr>
        <p:spPr bwMode="auto">
          <a:xfrm flipH="1">
            <a:off x="3128824" y="3000090"/>
            <a:ext cx="331258" cy="25046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Line 11">
            <a:extLst>
              <a:ext uri="{FF2B5EF4-FFF2-40B4-BE49-F238E27FC236}">
                <a16:creationId xmlns:a16="http://schemas.microsoft.com/office/drawing/2014/main" id="{53B6DA51-6445-28A5-0444-148BCFF86379}"/>
              </a:ext>
            </a:extLst>
          </p:cNvPr>
          <p:cNvSpPr>
            <a:spLocks noChangeShapeType="1"/>
          </p:cNvSpPr>
          <p:nvPr/>
        </p:nvSpPr>
        <p:spPr bwMode="auto">
          <a:xfrm>
            <a:off x="1916887" y="2814259"/>
            <a:ext cx="1001869" cy="29894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F6F21983-5CF7-C8FB-9A09-824745AAAC87}"/>
              </a:ext>
            </a:extLst>
          </p:cNvPr>
          <p:cNvSpPr>
            <a:spLocks noChangeArrowheads="1"/>
          </p:cNvSpPr>
          <p:nvPr/>
        </p:nvSpPr>
        <p:spPr bwMode="auto">
          <a:xfrm>
            <a:off x="2909942" y="3006752"/>
            <a:ext cx="462557" cy="44235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16" name="Line 11">
            <a:extLst>
              <a:ext uri="{FF2B5EF4-FFF2-40B4-BE49-F238E27FC236}">
                <a16:creationId xmlns:a16="http://schemas.microsoft.com/office/drawing/2014/main" id="{17F83836-5CB8-C4FF-8D16-CFFD0653BED7}"/>
              </a:ext>
            </a:extLst>
          </p:cNvPr>
          <p:cNvSpPr>
            <a:spLocks noChangeShapeType="1"/>
          </p:cNvSpPr>
          <p:nvPr/>
        </p:nvSpPr>
        <p:spPr bwMode="auto">
          <a:xfrm flipH="1">
            <a:off x="2862197" y="3379831"/>
            <a:ext cx="129272" cy="2827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Oval 13">
            <a:extLst>
              <a:ext uri="{FF2B5EF4-FFF2-40B4-BE49-F238E27FC236}">
                <a16:creationId xmlns:a16="http://schemas.microsoft.com/office/drawing/2014/main" id="{C9C716E1-ACAC-E95D-ABA5-B71B8B142078}"/>
              </a:ext>
            </a:extLst>
          </p:cNvPr>
          <p:cNvSpPr>
            <a:spLocks noChangeArrowheads="1"/>
          </p:cNvSpPr>
          <p:nvPr/>
        </p:nvSpPr>
        <p:spPr bwMode="auto">
          <a:xfrm>
            <a:off x="2514776" y="3591921"/>
            <a:ext cx="462557" cy="43427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8" name="Line 11">
            <a:extLst>
              <a:ext uri="{FF2B5EF4-FFF2-40B4-BE49-F238E27FC236}">
                <a16:creationId xmlns:a16="http://schemas.microsoft.com/office/drawing/2014/main" id="{FC17164E-930C-E374-DEB7-566ABDDB5555}"/>
              </a:ext>
            </a:extLst>
          </p:cNvPr>
          <p:cNvSpPr>
            <a:spLocks noChangeShapeType="1"/>
          </p:cNvSpPr>
          <p:nvPr/>
        </p:nvSpPr>
        <p:spPr bwMode="auto">
          <a:xfrm>
            <a:off x="1222043" y="2046698"/>
            <a:ext cx="452456" cy="67060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Oval 9">
            <a:extLst>
              <a:ext uri="{FF2B5EF4-FFF2-40B4-BE49-F238E27FC236}">
                <a16:creationId xmlns:a16="http://schemas.microsoft.com/office/drawing/2014/main" id="{A9D54209-6CD7-4BD2-0112-3CDCEBE2D778}"/>
              </a:ext>
            </a:extLst>
          </p:cNvPr>
          <p:cNvSpPr>
            <a:spLocks noChangeArrowheads="1"/>
          </p:cNvSpPr>
          <p:nvPr/>
        </p:nvSpPr>
        <p:spPr bwMode="auto">
          <a:xfrm>
            <a:off x="1141246" y="2095176"/>
            <a:ext cx="462557" cy="44235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20" name="Oval 13">
            <a:extLst>
              <a:ext uri="{FF2B5EF4-FFF2-40B4-BE49-F238E27FC236}">
                <a16:creationId xmlns:a16="http://schemas.microsoft.com/office/drawing/2014/main" id="{49663197-9947-5679-33FE-EEC4C0B7E200}"/>
              </a:ext>
            </a:extLst>
          </p:cNvPr>
          <p:cNvSpPr>
            <a:spLocks noChangeArrowheads="1"/>
          </p:cNvSpPr>
          <p:nvPr/>
        </p:nvSpPr>
        <p:spPr bwMode="auto">
          <a:xfrm>
            <a:off x="1496748" y="2549653"/>
            <a:ext cx="462557" cy="44235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21" name="Line 14">
            <a:extLst>
              <a:ext uri="{FF2B5EF4-FFF2-40B4-BE49-F238E27FC236}">
                <a16:creationId xmlns:a16="http://schemas.microsoft.com/office/drawing/2014/main" id="{D85F9E02-921F-6FEA-A8D8-0D0518CBFB97}"/>
              </a:ext>
            </a:extLst>
          </p:cNvPr>
          <p:cNvSpPr>
            <a:spLocks noChangeShapeType="1"/>
          </p:cNvSpPr>
          <p:nvPr/>
        </p:nvSpPr>
        <p:spPr bwMode="auto">
          <a:xfrm flipH="1" flipV="1">
            <a:off x="2054240" y="3525263"/>
            <a:ext cx="500935" cy="18583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Oval 13">
            <a:extLst>
              <a:ext uri="{FF2B5EF4-FFF2-40B4-BE49-F238E27FC236}">
                <a16:creationId xmlns:a16="http://schemas.microsoft.com/office/drawing/2014/main" id="{857572CF-19BA-650B-A8CA-007EFF48E974}"/>
              </a:ext>
            </a:extLst>
          </p:cNvPr>
          <p:cNvSpPr>
            <a:spLocks noChangeArrowheads="1"/>
          </p:cNvSpPr>
          <p:nvPr/>
        </p:nvSpPr>
        <p:spPr bwMode="auto">
          <a:xfrm>
            <a:off x="1634101" y="3179861"/>
            <a:ext cx="462557" cy="44235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23" name="Line 14">
            <a:extLst>
              <a:ext uri="{FF2B5EF4-FFF2-40B4-BE49-F238E27FC236}">
                <a16:creationId xmlns:a16="http://schemas.microsoft.com/office/drawing/2014/main" id="{978DD8AE-A5C1-2749-6DB1-3BEE85D206AF}"/>
              </a:ext>
            </a:extLst>
          </p:cNvPr>
          <p:cNvSpPr>
            <a:spLocks noChangeShapeType="1"/>
          </p:cNvSpPr>
          <p:nvPr/>
        </p:nvSpPr>
        <p:spPr bwMode="auto">
          <a:xfrm flipH="1" flipV="1">
            <a:off x="1795693" y="2983931"/>
            <a:ext cx="48478" cy="1777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Line 14">
            <a:extLst>
              <a:ext uri="{FF2B5EF4-FFF2-40B4-BE49-F238E27FC236}">
                <a16:creationId xmlns:a16="http://schemas.microsoft.com/office/drawing/2014/main" id="{717FCFAA-013B-3CBD-E5E3-543401F2B31C}"/>
              </a:ext>
            </a:extLst>
          </p:cNvPr>
          <p:cNvSpPr>
            <a:spLocks noChangeShapeType="1"/>
          </p:cNvSpPr>
          <p:nvPr/>
        </p:nvSpPr>
        <p:spPr bwMode="auto">
          <a:xfrm flipH="1">
            <a:off x="1973444" y="3880765"/>
            <a:ext cx="549412" cy="25854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7F6D3998-12AA-515D-4E98-05C808C28EC7}"/>
              </a:ext>
            </a:extLst>
          </p:cNvPr>
          <p:cNvGrpSpPr/>
          <p:nvPr/>
        </p:nvGrpSpPr>
        <p:grpSpPr>
          <a:xfrm>
            <a:off x="4457857" y="1717745"/>
            <a:ext cx="3037879" cy="3893817"/>
            <a:chOff x="3070177" y="1151166"/>
            <a:chExt cx="2387563" cy="3060271"/>
          </a:xfrm>
        </p:grpSpPr>
        <p:sp>
          <p:nvSpPr>
            <p:cNvPr id="26" name="Rectangle 7">
              <a:extLst>
                <a:ext uri="{FF2B5EF4-FFF2-40B4-BE49-F238E27FC236}">
                  <a16:creationId xmlns:a16="http://schemas.microsoft.com/office/drawing/2014/main" id="{2BFBFD5B-7CF3-D554-5DF3-13B1CA5DFCFC}"/>
                </a:ext>
              </a:extLst>
            </p:cNvPr>
            <p:cNvSpPr>
              <a:spLocks noChangeArrowheads="1"/>
            </p:cNvSpPr>
            <p:nvPr/>
          </p:nvSpPr>
          <p:spPr bwMode="auto">
            <a:xfrm>
              <a:off x="3206750" y="1295400"/>
              <a:ext cx="1033463" cy="95885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CF9266A-33C0-331C-71FE-E953931F921A}"/>
                </a:ext>
              </a:extLst>
            </p:cNvPr>
            <p:cNvSpPr txBox="1"/>
            <p:nvPr/>
          </p:nvSpPr>
          <p:spPr>
            <a:xfrm>
              <a:off x="3165822" y="3485763"/>
              <a:ext cx="2291918" cy="725674"/>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Focus on top.</a:t>
              </a:r>
              <a:br>
                <a:rPr lang="en-US" sz="1800" b="1" dirty="0">
                  <a:solidFill>
                    <a:srgbClr val="0B4B8E"/>
                  </a:solidFill>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Sort gates on </a:t>
              </a:r>
              <a:r>
                <a:rPr lang="en-US" sz="1800" b="1" dirty="0">
                  <a:solidFill>
                    <a:srgbClr val="0B4B8E"/>
                  </a:solidFill>
                  <a:latin typeface="Arial" panose="020B0604020202020204" pitchFamily="34" charset="0"/>
                  <a:cs typeface="Arial" panose="020B0604020202020204" pitchFamily="34" charset="0"/>
                </a:rPr>
                <a:t>Y</a:t>
              </a:r>
            </a:p>
            <a:p>
              <a:r>
                <a:rPr lang="en-US" sz="1800" dirty="0">
                  <a:latin typeface="Arial" panose="020B0604020202020204" pitchFamily="34" charset="0"/>
                  <a:cs typeface="Arial" panose="020B0604020202020204" pitchFamily="34" charset="0"/>
                </a:rPr>
                <a:t>Assign gates 1,5 to region.</a:t>
              </a:r>
            </a:p>
          </p:txBody>
        </p:sp>
        <p:cxnSp>
          <p:nvCxnSpPr>
            <p:cNvPr id="28" name="Straight Connector 27">
              <a:extLst>
                <a:ext uri="{FF2B5EF4-FFF2-40B4-BE49-F238E27FC236}">
                  <a16:creationId xmlns:a16="http://schemas.microsoft.com/office/drawing/2014/main" id="{DDA9A862-DBBB-1C93-F47E-619B04492BF5}"/>
                </a:ext>
              </a:extLst>
            </p:cNvPr>
            <p:cNvCxnSpPr/>
            <p:nvPr/>
          </p:nvCxnSpPr>
          <p:spPr bwMode="auto">
            <a:xfrm>
              <a:off x="4248944" y="12779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29" name="Rectangle 8">
              <a:extLst>
                <a:ext uri="{FF2B5EF4-FFF2-40B4-BE49-F238E27FC236}">
                  <a16:creationId xmlns:a16="http://schemas.microsoft.com/office/drawing/2014/main" id="{73B92E76-CDE1-F4E8-B693-549EF03152D9}"/>
                </a:ext>
              </a:extLst>
            </p:cNvPr>
            <p:cNvSpPr>
              <a:spLocks noChangeArrowheads="1"/>
            </p:cNvSpPr>
            <p:nvPr/>
          </p:nvSpPr>
          <p:spPr bwMode="auto">
            <a:xfrm>
              <a:off x="3192463" y="12779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63030898-D2F3-D7D8-9E09-62FD3DDF7233}"/>
                </a:ext>
              </a:extLst>
            </p:cNvPr>
            <p:cNvSpPr/>
            <p:nvPr/>
          </p:nvSpPr>
          <p:spPr bwMode="auto">
            <a:xfrm>
              <a:off x="3070177" y="1151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1" name="Rectangle 30">
              <a:extLst>
                <a:ext uri="{FF2B5EF4-FFF2-40B4-BE49-F238E27FC236}">
                  <a16:creationId xmlns:a16="http://schemas.microsoft.com/office/drawing/2014/main" id="{257BD9FF-FDF2-DE9F-19C7-E0591CB795B5}"/>
                </a:ext>
              </a:extLst>
            </p:cNvPr>
            <p:cNvSpPr/>
            <p:nvPr/>
          </p:nvSpPr>
          <p:spPr bwMode="auto">
            <a:xfrm>
              <a:off x="3648027" y="311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2" name="Rectangle 31">
              <a:extLst>
                <a:ext uri="{FF2B5EF4-FFF2-40B4-BE49-F238E27FC236}">
                  <a16:creationId xmlns:a16="http://schemas.microsoft.com/office/drawing/2014/main" id="{C0539CAC-14FE-FE54-5C96-BE12947BC07D}"/>
                </a:ext>
              </a:extLst>
            </p:cNvPr>
            <p:cNvSpPr/>
            <p:nvPr/>
          </p:nvSpPr>
          <p:spPr bwMode="auto">
            <a:xfrm>
              <a:off x="5133927" y="20338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3" name="Line 11">
              <a:extLst>
                <a:ext uri="{FF2B5EF4-FFF2-40B4-BE49-F238E27FC236}">
                  <a16:creationId xmlns:a16="http://schemas.microsoft.com/office/drawing/2014/main" id="{1F7A672A-E95E-13C7-FF09-40EDF67CA07F}"/>
                </a:ext>
              </a:extLst>
            </p:cNvPr>
            <p:cNvSpPr>
              <a:spLocks noChangeShapeType="1"/>
            </p:cNvSpPr>
            <p:nvPr/>
          </p:nvSpPr>
          <p:spPr bwMode="auto">
            <a:xfrm>
              <a:off x="3651251" y="1657350"/>
              <a:ext cx="1111249" cy="603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4" name="Line 11">
              <a:extLst>
                <a:ext uri="{FF2B5EF4-FFF2-40B4-BE49-F238E27FC236}">
                  <a16:creationId xmlns:a16="http://schemas.microsoft.com/office/drawing/2014/main" id="{0A5070A0-FA45-68A2-FCF9-04C7C28BFB85}"/>
                </a:ext>
              </a:extLst>
            </p:cNvPr>
            <p:cNvSpPr>
              <a:spLocks noChangeShapeType="1"/>
            </p:cNvSpPr>
            <p:nvPr/>
          </p:nvSpPr>
          <p:spPr bwMode="auto">
            <a:xfrm flipH="1">
              <a:off x="4870449" y="222250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5" name="Line 11">
              <a:extLst>
                <a:ext uri="{FF2B5EF4-FFF2-40B4-BE49-F238E27FC236}">
                  <a16:creationId xmlns:a16="http://schemas.microsoft.com/office/drawing/2014/main" id="{906F709A-EDC7-B4CF-4392-3F8DF1C31342}"/>
                </a:ext>
              </a:extLst>
            </p:cNvPr>
            <p:cNvSpPr>
              <a:spLocks noChangeShapeType="1"/>
            </p:cNvSpPr>
            <p:nvPr/>
          </p:nvSpPr>
          <p:spPr bwMode="auto">
            <a:xfrm>
              <a:off x="3917950" y="2076450"/>
              <a:ext cx="787400" cy="2349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6" name="Oval 13">
              <a:extLst>
                <a:ext uri="{FF2B5EF4-FFF2-40B4-BE49-F238E27FC236}">
                  <a16:creationId xmlns:a16="http://schemas.microsoft.com/office/drawing/2014/main" id="{6F086E3E-7146-BB9F-CC80-6516D6344C3F}"/>
                </a:ext>
              </a:extLst>
            </p:cNvPr>
            <p:cNvSpPr>
              <a:spLocks noChangeArrowheads="1"/>
            </p:cNvSpPr>
            <p:nvPr/>
          </p:nvSpPr>
          <p:spPr bwMode="auto">
            <a:xfrm>
              <a:off x="4698423" y="222773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37" name="Line 11">
              <a:extLst>
                <a:ext uri="{FF2B5EF4-FFF2-40B4-BE49-F238E27FC236}">
                  <a16:creationId xmlns:a16="http://schemas.microsoft.com/office/drawing/2014/main" id="{3DCF042A-A44F-AAD0-EC9A-ACFE1ABBE596}"/>
                </a:ext>
              </a:extLst>
            </p:cNvPr>
            <p:cNvSpPr>
              <a:spLocks noChangeShapeType="1"/>
            </p:cNvSpPr>
            <p:nvPr/>
          </p:nvSpPr>
          <p:spPr bwMode="auto">
            <a:xfrm flipH="1">
              <a:off x="4660899" y="2520950"/>
              <a:ext cx="101599"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8" name="Oval 13">
              <a:extLst>
                <a:ext uri="{FF2B5EF4-FFF2-40B4-BE49-F238E27FC236}">
                  <a16:creationId xmlns:a16="http://schemas.microsoft.com/office/drawing/2014/main" id="{DD003AB5-9A9D-4B9F-37CC-6CBDE8175C69}"/>
                </a:ext>
              </a:extLst>
            </p:cNvPr>
            <p:cNvSpPr>
              <a:spLocks noChangeArrowheads="1"/>
            </p:cNvSpPr>
            <p:nvPr/>
          </p:nvSpPr>
          <p:spPr bwMode="auto">
            <a:xfrm>
              <a:off x="4387850" y="268763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9" name="Line 11">
              <a:extLst>
                <a:ext uri="{FF2B5EF4-FFF2-40B4-BE49-F238E27FC236}">
                  <a16:creationId xmlns:a16="http://schemas.microsoft.com/office/drawing/2014/main" id="{C4AED884-7EF7-FC43-1B95-C46561343CE7}"/>
                </a:ext>
              </a:extLst>
            </p:cNvPr>
            <p:cNvSpPr>
              <a:spLocks noChangeShapeType="1"/>
            </p:cNvSpPr>
            <p:nvPr/>
          </p:nvSpPr>
          <p:spPr bwMode="auto">
            <a:xfrm>
              <a:off x="3371851" y="14732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Oval 9">
              <a:extLst>
                <a:ext uri="{FF2B5EF4-FFF2-40B4-BE49-F238E27FC236}">
                  <a16:creationId xmlns:a16="http://schemas.microsoft.com/office/drawing/2014/main" id="{E9CF9368-60CF-DB51-FB3E-71E2294E01CD}"/>
                </a:ext>
              </a:extLst>
            </p:cNvPr>
            <p:cNvSpPr>
              <a:spLocks noChangeArrowheads="1"/>
            </p:cNvSpPr>
            <p:nvPr/>
          </p:nvSpPr>
          <p:spPr bwMode="auto">
            <a:xfrm>
              <a:off x="3308350" y="15113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1" name="Oval 13">
              <a:extLst>
                <a:ext uri="{FF2B5EF4-FFF2-40B4-BE49-F238E27FC236}">
                  <a16:creationId xmlns:a16="http://schemas.microsoft.com/office/drawing/2014/main" id="{3051BAD2-B189-D93C-DA2C-0E4C60583D30}"/>
                </a:ext>
              </a:extLst>
            </p:cNvPr>
            <p:cNvSpPr>
              <a:spLocks noChangeArrowheads="1"/>
            </p:cNvSpPr>
            <p:nvPr/>
          </p:nvSpPr>
          <p:spPr bwMode="auto">
            <a:xfrm>
              <a:off x="3587750" y="1868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2" name="Line 14">
              <a:extLst>
                <a:ext uri="{FF2B5EF4-FFF2-40B4-BE49-F238E27FC236}">
                  <a16:creationId xmlns:a16="http://schemas.microsoft.com/office/drawing/2014/main" id="{A1B4D230-B6BE-E400-9DB4-53BF0C39E500}"/>
                </a:ext>
              </a:extLst>
            </p:cNvPr>
            <p:cNvSpPr>
              <a:spLocks noChangeShapeType="1"/>
            </p:cNvSpPr>
            <p:nvPr/>
          </p:nvSpPr>
          <p:spPr bwMode="auto">
            <a:xfrm flipH="1" flipV="1">
              <a:off x="4025900" y="2635250"/>
              <a:ext cx="393700" cy="146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13">
              <a:extLst>
                <a:ext uri="{FF2B5EF4-FFF2-40B4-BE49-F238E27FC236}">
                  <a16:creationId xmlns:a16="http://schemas.microsoft.com/office/drawing/2014/main" id="{650B5A42-1B33-4444-2726-3D732A2167E7}"/>
                </a:ext>
              </a:extLst>
            </p:cNvPr>
            <p:cNvSpPr>
              <a:spLocks noChangeArrowheads="1"/>
            </p:cNvSpPr>
            <p:nvPr/>
          </p:nvSpPr>
          <p:spPr bwMode="auto">
            <a:xfrm>
              <a:off x="3695700" y="23637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4" name="Line 14">
              <a:extLst>
                <a:ext uri="{FF2B5EF4-FFF2-40B4-BE49-F238E27FC236}">
                  <a16:creationId xmlns:a16="http://schemas.microsoft.com/office/drawing/2014/main" id="{2BA67DFF-82A9-25F5-3842-3B23691689CE}"/>
                </a:ext>
              </a:extLst>
            </p:cNvPr>
            <p:cNvSpPr>
              <a:spLocks noChangeShapeType="1"/>
            </p:cNvSpPr>
            <p:nvPr/>
          </p:nvSpPr>
          <p:spPr bwMode="auto">
            <a:xfrm flipH="1" flipV="1">
              <a:off x="3822700" y="2209800"/>
              <a:ext cx="38100" cy="1397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D3500605-0C32-0E94-CC19-72240D188ABA}"/>
                </a:ext>
              </a:extLst>
            </p:cNvPr>
            <p:cNvSpPr>
              <a:spLocks noChangeShapeType="1"/>
            </p:cNvSpPr>
            <p:nvPr/>
          </p:nvSpPr>
          <p:spPr bwMode="auto">
            <a:xfrm flipH="1">
              <a:off x="3962400" y="2914650"/>
              <a:ext cx="431800" cy="2032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E8661F27-A7E3-28DE-FD5C-A3A1C4E6D662}"/>
                </a:ext>
              </a:extLst>
            </p:cNvPr>
            <p:cNvCxnSpPr/>
            <p:nvPr/>
          </p:nvCxnSpPr>
          <p:spPr bwMode="auto">
            <a:xfrm>
              <a:off x="3160713" y="22240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grpSp>
      <p:grpSp>
        <p:nvGrpSpPr>
          <p:cNvPr id="47" name="Group 46">
            <a:extLst>
              <a:ext uri="{FF2B5EF4-FFF2-40B4-BE49-F238E27FC236}">
                <a16:creationId xmlns:a16="http://schemas.microsoft.com/office/drawing/2014/main" id="{A4945212-A8BA-88A8-FAE6-8CBA4BA2CD2B}"/>
              </a:ext>
            </a:extLst>
          </p:cNvPr>
          <p:cNvGrpSpPr/>
          <p:nvPr/>
        </p:nvGrpSpPr>
        <p:grpSpPr>
          <a:xfrm>
            <a:off x="8336061" y="1741984"/>
            <a:ext cx="3025868" cy="3315581"/>
            <a:chOff x="6118177" y="1170216"/>
            <a:chExt cx="2378123" cy="2605817"/>
          </a:xfrm>
        </p:grpSpPr>
        <p:sp>
          <p:nvSpPr>
            <p:cNvPr id="48" name="Rectangle 7">
              <a:extLst>
                <a:ext uri="{FF2B5EF4-FFF2-40B4-BE49-F238E27FC236}">
                  <a16:creationId xmlns:a16="http://schemas.microsoft.com/office/drawing/2014/main" id="{C4C4984D-70BA-C400-2436-71997B5D0277}"/>
                </a:ext>
              </a:extLst>
            </p:cNvPr>
            <p:cNvSpPr>
              <a:spLocks noChangeArrowheads="1"/>
            </p:cNvSpPr>
            <p:nvPr/>
          </p:nvSpPr>
          <p:spPr bwMode="auto">
            <a:xfrm>
              <a:off x="6249988" y="2306638"/>
              <a:ext cx="1063625" cy="1014412"/>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29EBACAF-B7B4-7EBC-5AC6-8B0E9F548DFE}"/>
                </a:ext>
              </a:extLst>
            </p:cNvPr>
            <p:cNvCxnSpPr/>
            <p:nvPr/>
          </p:nvCxnSpPr>
          <p:spPr bwMode="auto">
            <a:xfrm>
              <a:off x="7296944" y="12969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0" name="Rectangle 8">
              <a:extLst>
                <a:ext uri="{FF2B5EF4-FFF2-40B4-BE49-F238E27FC236}">
                  <a16:creationId xmlns:a16="http://schemas.microsoft.com/office/drawing/2014/main" id="{C6C5DA59-516B-5F31-5DB0-CF7B04778BF8}"/>
                </a:ext>
              </a:extLst>
            </p:cNvPr>
            <p:cNvSpPr>
              <a:spLocks noChangeArrowheads="1"/>
            </p:cNvSpPr>
            <p:nvPr/>
          </p:nvSpPr>
          <p:spPr bwMode="auto">
            <a:xfrm>
              <a:off x="6240463" y="12969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58E28AC5-260B-D814-78AA-A7EC585421FB}"/>
                </a:ext>
              </a:extLst>
            </p:cNvPr>
            <p:cNvSpPr/>
            <p:nvPr/>
          </p:nvSpPr>
          <p:spPr bwMode="auto">
            <a:xfrm>
              <a:off x="6118177" y="1170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52" name="Rectangle 51">
              <a:extLst>
                <a:ext uri="{FF2B5EF4-FFF2-40B4-BE49-F238E27FC236}">
                  <a16:creationId xmlns:a16="http://schemas.microsoft.com/office/drawing/2014/main" id="{27E8B8AB-4123-D28D-DDD4-9171C4143727}"/>
                </a:ext>
              </a:extLst>
            </p:cNvPr>
            <p:cNvSpPr/>
            <p:nvPr/>
          </p:nvSpPr>
          <p:spPr bwMode="auto">
            <a:xfrm>
              <a:off x="6696027" y="313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3" name="Oval 13">
              <a:extLst>
                <a:ext uri="{FF2B5EF4-FFF2-40B4-BE49-F238E27FC236}">
                  <a16:creationId xmlns:a16="http://schemas.microsoft.com/office/drawing/2014/main" id="{C26B050D-B67C-85CC-8090-019981B0EB4A}"/>
                </a:ext>
              </a:extLst>
            </p:cNvPr>
            <p:cNvSpPr>
              <a:spLocks noChangeArrowheads="1"/>
            </p:cNvSpPr>
            <p:nvPr/>
          </p:nvSpPr>
          <p:spPr bwMode="auto">
            <a:xfrm>
              <a:off x="7473950" y="27130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54" name="Oval 9">
              <a:extLst>
                <a:ext uri="{FF2B5EF4-FFF2-40B4-BE49-F238E27FC236}">
                  <a16:creationId xmlns:a16="http://schemas.microsoft.com/office/drawing/2014/main" id="{DE66444F-2EAA-F771-E2DD-EDA3C72EEB1D}"/>
                </a:ext>
              </a:extLst>
            </p:cNvPr>
            <p:cNvSpPr>
              <a:spLocks noChangeArrowheads="1"/>
            </p:cNvSpPr>
            <p:nvPr/>
          </p:nvSpPr>
          <p:spPr bwMode="auto">
            <a:xfrm>
              <a:off x="6318250" y="15049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55" name="Oval 13">
              <a:extLst>
                <a:ext uri="{FF2B5EF4-FFF2-40B4-BE49-F238E27FC236}">
                  <a16:creationId xmlns:a16="http://schemas.microsoft.com/office/drawing/2014/main" id="{B1E99504-FB33-989A-DE84-E257E2632915}"/>
                </a:ext>
              </a:extLst>
            </p:cNvPr>
            <p:cNvSpPr>
              <a:spLocks noChangeArrowheads="1"/>
            </p:cNvSpPr>
            <p:nvPr/>
          </p:nvSpPr>
          <p:spPr bwMode="auto">
            <a:xfrm>
              <a:off x="6667500" y="19129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56" name="Oval 13">
              <a:extLst>
                <a:ext uri="{FF2B5EF4-FFF2-40B4-BE49-F238E27FC236}">
                  <a16:creationId xmlns:a16="http://schemas.microsoft.com/office/drawing/2014/main" id="{75E1F41E-FF3C-490E-BB07-F04A62C03FB2}"/>
                </a:ext>
              </a:extLst>
            </p:cNvPr>
            <p:cNvSpPr>
              <a:spLocks noChangeArrowheads="1"/>
            </p:cNvSpPr>
            <p:nvPr/>
          </p:nvSpPr>
          <p:spPr bwMode="auto">
            <a:xfrm>
              <a:off x="6654800" y="2414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57" name="Rectangle 56">
              <a:extLst>
                <a:ext uri="{FF2B5EF4-FFF2-40B4-BE49-F238E27FC236}">
                  <a16:creationId xmlns:a16="http://schemas.microsoft.com/office/drawing/2014/main" id="{42092FB8-7AEA-A420-D877-AAE124641274}"/>
                </a:ext>
              </a:extLst>
            </p:cNvPr>
            <p:cNvSpPr/>
            <p:nvPr/>
          </p:nvSpPr>
          <p:spPr bwMode="auto">
            <a:xfrm>
              <a:off x="8181927" y="20528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8" name="TextBox 57">
              <a:extLst>
                <a:ext uri="{FF2B5EF4-FFF2-40B4-BE49-F238E27FC236}">
                  <a16:creationId xmlns:a16="http://schemas.microsoft.com/office/drawing/2014/main" id="{C92DB278-D67B-D9BB-EABC-196C7A415AEE}"/>
                </a:ext>
              </a:extLst>
            </p:cNvPr>
            <p:cNvSpPr txBox="1"/>
            <p:nvPr/>
          </p:nvSpPr>
          <p:spPr>
            <a:xfrm>
              <a:off x="7391400" y="1257300"/>
              <a:ext cx="719626" cy="290269"/>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59" name="Oval 13">
              <a:extLst>
                <a:ext uri="{FF2B5EF4-FFF2-40B4-BE49-F238E27FC236}">
                  <a16:creationId xmlns:a16="http://schemas.microsoft.com/office/drawing/2014/main" id="{1127DE00-3985-6029-848F-5F28AD68674F}"/>
                </a:ext>
              </a:extLst>
            </p:cNvPr>
            <p:cNvSpPr>
              <a:spLocks noChangeArrowheads="1"/>
            </p:cNvSpPr>
            <p:nvPr/>
          </p:nvSpPr>
          <p:spPr bwMode="auto">
            <a:xfrm>
              <a:off x="7765473" y="22594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60" name="Straight Connector 59">
              <a:extLst>
                <a:ext uri="{FF2B5EF4-FFF2-40B4-BE49-F238E27FC236}">
                  <a16:creationId xmlns:a16="http://schemas.microsoft.com/office/drawing/2014/main" id="{0CC146D3-709D-1061-26D8-373E8359DB10}"/>
                </a:ext>
              </a:extLst>
            </p:cNvPr>
            <p:cNvCxnSpPr/>
            <p:nvPr/>
          </p:nvCxnSpPr>
          <p:spPr bwMode="auto">
            <a:xfrm>
              <a:off x="6253163" y="22748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4A0C2BCD-7895-FF43-6463-672B86444BB9}"/>
                </a:ext>
              </a:extLst>
            </p:cNvPr>
            <p:cNvSpPr/>
            <p:nvPr/>
          </p:nvSpPr>
          <p:spPr bwMode="auto">
            <a:xfrm>
              <a:off x="6721427" y="2167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62" name="Rectangle 61">
              <a:extLst>
                <a:ext uri="{FF2B5EF4-FFF2-40B4-BE49-F238E27FC236}">
                  <a16:creationId xmlns:a16="http://schemas.microsoft.com/office/drawing/2014/main" id="{2091B8D2-3B97-FD6E-8869-84D333F2BE02}"/>
                </a:ext>
              </a:extLst>
            </p:cNvPr>
            <p:cNvSpPr/>
            <p:nvPr/>
          </p:nvSpPr>
          <p:spPr bwMode="auto">
            <a:xfrm>
              <a:off x="7092949" y="2167166"/>
              <a:ext cx="414497" cy="246700"/>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2,3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AB85B8EF-59E9-9480-1AE0-C773D67E5F30}"/>
                </a:ext>
              </a:extLst>
            </p:cNvPr>
            <p:cNvSpPr txBox="1"/>
            <p:nvPr/>
          </p:nvSpPr>
          <p:spPr>
            <a:xfrm>
              <a:off x="6169372" y="3485764"/>
              <a:ext cx="2261682" cy="29026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Propagate gates &amp; pads </a:t>
              </a:r>
            </a:p>
          </p:txBody>
        </p:sp>
        <p:cxnSp>
          <p:nvCxnSpPr>
            <p:cNvPr id="64" name="Straight Arrow Connector 63">
              <a:extLst>
                <a:ext uri="{FF2B5EF4-FFF2-40B4-BE49-F238E27FC236}">
                  <a16:creationId xmlns:a16="http://schemas.microsoft.com/office/drawing/2014/main" id="{66892E66-E12C-6E33-12C9-D70706CC7624}"/>
                </a:ext>
              </a:extLst>
            </p:cNvPr>
            <p:cNvCxnSpPr/>
            <p:nvPr/>
          </p:nvCxnSpPr>
          <p:spPr bwMode="auto">
            <a:xfrm flipH="1" flipV="1">
              <a:off x="7404100" y="2432050"/>
              <a:ext cx="136525" cy="324645"/>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5" name="Straight Arrow Connector 64">
              <a:extLst>
                <a:ext uri="{FF2B5EF4-FFF2-40B4-BE49-F238E27FC236}">
                  <a16:creationId xmlns:a16="http://schemas.microsoft.com/office/drawing/2014/main" id="{5EBE4CA5-2EDD-8A9A-2452-6B14955FD7A4}"/>
                </a:ext>
              </a:extLst>
            </p:cNvPr>
            <p:cNvCxnSpPr>
              <a:endCxn id="62" idx="3"/>
            </p:cNvCxnSpPr>
            <p:nvPr/>
          </p:nvCxnSpPr>
          <p:spPr bwMode="auto">
            <a:xfrm flipH="1" flipV="1">
              <a:off x="7507446" y="2290516"/>
              <a:ext cx="236382" cy="148682"/>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6" name="Straight Arrow Connector 65">
              <a:extLst>
                <a:ext uri="{FF2B5EF4-FFF2-40B4-BE49-F238E27FC236}">
                  <a16:creationId xmlns:a16="http://schemas.microsoft.com/office/drawing/2014/main" id="{B08E45D3-02D1-CD04-3888-7DA8596F35D0}"/>
                </a:ext>
              </a:extLst>
            </p:cNvPr>
            <p:cNvCxnSpPr/>
            <p:nvPr/>
          </p:nvCxnSpPr>
          <p:spPr bwMode="auto">
            <a:xfrm flipH="1" flipV="1">
              <a:off x="6911061" y="2371764"/>
              <a:ext cx="17188" cy="30576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
        <p:nvSpPr>
          <p:cNvPr id="67" name="Rectangular Callout 66">
            <a:extLst>
              <a:ext uri="{FF2B5EF4-FFF2-40B4-BE49-F238E27FC236}">
                <a16:creationId xmlns:a16="http://schemas.microsoft.com/office/drawing/2014/main" id="{461549DF-22A5-414C-CF5C-23A48081D6EA}"/>
              </a:ext>
            </a:extLst>
          </p:cNvPr>
          <p:cNvSpPr/>
          <p:nvPr/>
        </p:nvSpPr>
        <p:spPr bwMode="auto">
          <a:xfrm>
            <a:off x="9252857" y="388257"/>
            <a:ext cx="2100943" cy="878568"/>
          </a:xfrm>
          <a:prstGeom prst="wedgeRectCallout">
            <a:avLst>
              <a:gd name="adj1" fmla="val 34183"/>
              <a:gd name="adj2" fmla="val 225717"/>
            </a:avLst>
          </a:prstGeom>
          <a:solidFill>
            <a:schemeClr val="accent5">
              <a:lumMod val="20000"/>
              <a:lumOff val="80000"/>
            </a:schemeClr>
          </a:solidFill>
          <a:ln w="9525" cap="flat" cmpd="sng" algn="ctr">
            <a:solidFill>
              <a:schemeClr val="accent5">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do not propagate pad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b, </a:t>
            </a:r>
            <a:r>
              <a:rPr kumimoji="0" lang="en-US" sz="1600" b="1" u="none" strike="noStrike" cap="none" normalizeH="0" baseline="0" dirty="0">
                <a:ln>
                  <a:noFill/>
                </a:ln>
                <a:solidFill>
                  <a:srgbClr val="800000"/>
                </a:solidFill>
                <a:effectLst/>
                <a:latin typeface="Arial" panose="020B0604020202020204" pitchFamily="34" charset="0"/>
                <a:cs typeface="Arial" panose="020B0604020202020204" pitchFamily="34" charset="0"/>
              </a:rPr>
              <a:t>no wires</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to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1,5</a:t>
            </a:r>
          </a:p>
        </p:txBody>
      </p:sp>
      <p:sp>
        <p:nvSpPr>
          <p:cNvPr id="68" name="Rectangular Callout 67">
            <a:extLst>
              <a:ext uri="{FF2B5EF4-FFF2-40B4-BE49-F238E27FC236}">
                <a16:creationId xmlns:a16="http://schemas.microsoft.com/office/drawing/2014/main" id="{8D85A93E-208F-08A2-B81F-6A316FB3F3A3}"/>
              </a:ext>
            </a:extLst>
          </p:cNvPr>
          <p:cNvSpPr/>
          <p:nvPr/>
        </p:nvSpPr>
        <p:spPr bwMode="auto">
          <a:xfrm>
            <a:off x="6516302" y="648849"/>
            <a:ext cx="2562159" cy="945680"/>
          </a:xfrm>
          <a:prstGeom prst="wedgeRectCallout">
            <a:avLst>
              <a:gd name="adj1" fmla="val 76275"/>
              <a:gd name="adj2" fmla="val 192265"/>
            </a:avLst>
          </a:prstGeom>
          <a:solidFill>
            <a:schemeClr val="accent4">
              <a:lumMod val="20000"/>
              <a:lumOff val="80000"/>
              <a:alpha val="43000"/>
            </a:schemeClr>
          </a:solidFill>
          <a:ln w="9525" cap="flat" cmpd="sng" algn="ctr">
            <a:solidFill>
              <a:schemeClr val="accent4">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b="1" dirty="0">
                <a:latin typeface="Arial" panose="020B0604020202020204" pitchFamily="34" charset="0"/>
                <a:cs typeface="Arial" panose="020B0604020202020204" pitchFamily="34" charset="0"/>
              </a:rPr>
              <a:t>Note: </a:t>
            </a:r>
            <a:r>
              <a:rPr lang="en-US" sz="1600" dirty="0">
                <a:latin typeface="Arial" panose="020B0604020202020204" pitchFamily="34" charset="0"/>
                <a:cs typeface="Arial" panose="020B0604020202020204" pitchFamily="34" charset="0"/>
              </a:rPr>
              <a:t>gates</a:t>
            </a:r>
            <a:r>
              <a:rPr lang="en-US" sz="1600" b="1" dirty="0">
                <a:latin typeface="Arial" panose="020B0604020202020204" pitchFamily="34" charset="0"/>
                <a:cs typeface="Arial" panose="020B0604020202020204" pitchFamily="34" charset="0"/>
              </a:rPr>
              <a:t> 2,3</a:t>
            </a:r>
            <a:r>
              <a:rPr lang="en-US" sz="1600" dirty="0">
                <a:latin typeface="Arial" panose="020B0604020202020204" pitchFamily="34" charset="0"/>
                <a:cs typeface="Arial" panose="020B0604020202020204" pitchFamily="34" charset="0"/>
              </a:rPr>
              <a:t> propagate to </a:t>
            </a:r>
            <a:r>
              <a:rPr lang="en-US" sz="1600" b="1" dirty="0">
                <a:solidFill>
                  <a:srgbClr val="800000"/>
                </a:solidFill>
                <a:latin typeface="Arial" panose="020B0604020202020204" pitchFamily="34" charset="0"/>
                <a:cs typeface="Arial" panose="020B0604020202020204" pitchFamily="34" charset="0"/>
              </a:rPr>
              <a:t>corner</a:t>
            </a:r>
            <a:r>
              <a:rPr lang="en-US" sz="1600" dirty="0">
                <a:latin typeface="Arial" panose="020B0604020202020204" pitchFamily="34" charset="0"/>
                <a:cs typeface="Arial" panose="020B0604020202020204" pitchFamily="34" charset="0"/>
              </a:rPr>
              <a:t> of new region:  closest point</a:t>
            </a:r>
          </a:p>
        </p:txBody>
      </p:sp>
      <p:sp>
        <p:nvSpPr>
          <p:cNvPr id="69" name="Rectangular Callout 68">
            <a:extLst>
              <a:ext uri="{FF2B5EF4-FFF2-40B4-BE49-F238E27FC236}">
                <a16:creationId xmlns:a16="http://schemas.microsoft.com/office/drawing/2014/main" id="{A4346FA4-4E78-CA3E-81D7-AAC128DF8F88}"/>
              </a:ext>
            </a:extLst>
          </p:cNvPr>
          <p:cNvSpPr/>
          <p:nvPr/>
        </p:nvSpPr>
        <p:spPr bwMode="auto">
          <a:xfrm>
            <a:off x="8369330" y="5480007"/>
            <a:ext cx="2662853" cy="779278"/>
          </a:xfrm>
          <a:prstGeom prst="wedgeRectCallout">
            <a:avLst>
              <a:gd name="adj1" fmla="val -15920"/>
              <a:gd name="adj2" fmla="val -278025"/>
            </a:avLst>
          </a:prstGeom>
          <a:solidFill>
            <a:schemeClr val="accent6">
              <a:lumMod val="20000"/>
              <a:lumOff val="80000"/>
              <a:alpha val="43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 </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gate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4</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propagates</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up </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to </a:t>
            </a:r>
            <a:r>
              <a:rPr kumimoji="0" lang="en-US" sz="1600" b="1" u="none" strike="noStrike" cap="none" normalizeH="0" dirty="0">
                <a:ln>
                  <a:noFill/>
                </a:ln>
                <a:solidFill>
                  <a:srgbClr val="800000"/>
                </a:solidFill>
                <a:effectLst/>
                <a:latin typeface="Arial" panose="020B0604020202020204" pitchFamily="34" charset="0"/>
                <a:cs typeface="Arial" panose="020B0604020202020204" pitchFamily="34" charset="0"/>
              </a:rPr>
              <a:t>bottom</a:t>
            </a:r>
            <a:r>
              <a:rPr kumimoji="0" lang="en-US" sz="1600" u="none" strike="noStrike" cap="none" normalizeH="0" dirty="0">
                <a:ln>
                  <a:noFill/>
                </a:ln>
                <a:solidFill>
                  <a:srgbClr val="800000"/>
                </a:solidFill>
                <a:effectLst/>
                <a:latin typeface="Arial" panose="020B0604020202020204" pitchFamily="34" charset="0"/>
                <a:cs typeface="Arial" panose="020B0604020202020204" pitchFamily="34" charset="0"/>
              </a:rPr>
              <a:t> </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of new region</a:t>
            </a:r>
            <a:endPar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703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32DA-9F10-E7CD-D0E5-7D4F531D3CDF}"/>
              </a:ext>
            </a:extLst>
          </p:cNvPr>
          <p:cNvSpPr>
            <a:spLocks noGrp="1"/>
          </p:cNvSpPr>
          <p:nvPr>
            <p:ph type="title"/>
          </p:nvPr>
        </p:nvSpPr>
        <p:spPr/>
        <p:txBody>
          <a:bodyPr/>
          <a:lstStyle/>
          <a:p>
            <a:r>
              <a:rPr lang="en-US" dirty="0"/>
              <a:t>Keep Repeating this Recursion</a:t>
            </a:r>
          </a:p>
        </p:txBody>
      </p:sp>
      <p:sp>
        <p:nvSpPr>
          <p:cNvPr id="3" name="Content Placeholder 2">
            <a:extLst>
              <a:ext uri="{FF2B5EF4-FFF2-40B4-BE49-F238E27FC236}">
                <a16:creationId xmlns:a16="http://schemas.microsoft.com/office/drawing/2014/main" id="{CDCD235C-F8F7-45E2-9022-5AA388BB01DC}"/>
              </a:ext>
            </a:extLst>
          </p:cNvPr>
          <p:cNvSpPr>
            <a:spLocks noGrp="1"/>
          </p:cNvSpPr>
          <p:nvPr>
            <p:ph idx="1"/>
          </p:nvPr>
        </p:nvSpPr>
        <p:spPr>
          <a:xfrm>
            <a:off x="4660820" y="1466849"/>
            <a:ext cx="6692980" cy="4710113"/>
          </a:xfrm>
        </p:spPr>
        <p:txBody>
          <a:bodyPr/>
          <a:lstStyle/>
          <a:p>
            <a:pPr algn="just"/>
            <a:r>
              <a:rPr lang="en-US" b="1" dirty="0"/>
              <a:t>Keep recursively partitioning…</a:t>
            </a:r>
          </a:p>
          <a:p>
            <a:pPr lvl="1" algn="just"/>
            <a:r>
              <a:rPr lang="en-US" dirty="0"/>
              <a:t>Usually, you continue until you have a “small” number of gates in each region</a:t>
            </a:r>
          </a:p>
          <a:p>
            <a:pPr lvl="1" algn="just"/>
            <a:r>
              <a:rPr lang="en-US" dirty="0"/>
              <a:t>Small &gt;&gt; 1 typically.  </a:t>
            </a:r>
            <a:r>
              <a:rPr lang="en-US" b="1" dirty="0"/>
              <a:t>10-100</a:t>
            </a:r>
            <a:r>
              <a:rPr lang="en-US" dirty="0"/>
              <a:t> for example</a:t>
            </a:r>
          </a:p>
          <a:p>
            <a:pPr lvl="1" algn="just"/>
            <a:r>
              <a:rPr lang="en-US" dirty="0"/>
              <a:t>Get a good, “global” placement,</a:t>
            </a:r>
            <a:br>
              <a:rPr lang="en-US" dirty="0"/>
            </a:br>
            <a:r>
              <a:rPr lang="en-US" dirty="0"/>
              <a:t>but not a “final” placement</a:t>
            </a:r>
          </a:p>
          <a:p>
            <a:pPr lvl="1" algn="just"/>
            <a:endParaRPr lang="en-US" dirty="0"/>
          </a:p>
          <a:p>
            <a:pPr algn="just"/>
            <a:endParaRPr lang="en-US" dirty="0"/>
          </a:p>
        </p:txBody>
      </p:sp>
      <p:grpSp>
        <p:nvGrpSpPr>
          <p:cNvPr id="24" name="Group 23">
            <a:extLst>
              <a:ext uri="{FF2B5EF4-FFF2-40B4-BE49-F238E27FC236}">
                <a16:creationId xmlns:a16="http://schemas.microsoft.com/office/drawing/2014/main" id="{35AAB5D1-DDA8-A340-C742-CDF0B4369487}"/>
              </a:ext>
            </a:extLst>
          </p:cNvPr>
          <p:cNvGrpSpPr/>
          <p:nvPr/>
        </p:nvGrpSpPr>
        <p:grpSpPr>
          <a:xfrm>
            <a:off x="838200" y="1700893"/>
            <a:ext cx="3822620" cy="4091367"/>
            <a:chOff x="377777" y="1036866"/>
            <a:chExt cx="3260228" cy="3489437"/>
          </a:xfrm>
        </p:grpSpPr>
        <p:cxnSp>
          <p:nvCxnSpPr>
            <p:cNvPr id="4" name="Straight Connector 3">
              <a:extLst>
                <a:ext uri="{FF2B5EF4-FFF2-40B4-BE49-F238E27FC236}">
                  <a16:creationId xmlns:a16="http://schemas.microsoft.com/office/drawing/2014/main" id="{1A052B85-3DBB-FE5F-79B9-AE199A56DE30}"/>
                </a:ext>
              </a:extLst>
            </p:cNvPr>
            <p:cNvCxnSpPr/>
            <p:nvPr/>
          </p:nvCxnSpPr>
          <p:spPr bwMode="auto">
            <a:xfrm>
              <a:off x="2016630"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3C139626-3DA5-D8DD-0AE1-9744FA21A8F2}"/>
                </a:ext>
              </a:extLst>
            </p:cNvPr>
            <p:cNvCxnSpPr/>
            <p:nvPr/>
          </p:nvCxnSpPr>
          <p:spPr bwMode="auto">
            <a:xfrm>
              <a:off x="1993778" y="1210661"/>
              <a:ext cx="0" cy="280313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Rectangle 8">
              <a:extLst>
                <a:ext uri="{FF2B5EF4-FFF2-40B4-BE49-F238E27FC236}">
                  <a16:creationId xmlns:a16="http://schemas.microsoft.com/office/drawing/2014/main" id="{2516A257-C0E0-77F4-F0E5-293D9BD5E2E6}"/>
                </a:ext>
              </a:extLst>
            </p:cNvPr>
            <p:cNvSpPr>
              <a:spLocks noChangeArrowheads="1"/>
            </p:cNvSpPr>
            <p:nvPr/>
          </p:nvSpPr>
          <p:spPr bwMode="auto">
            <a:xfrm>
              <a:off x="545422" y="1210661"/>
              <a:ext cx="2861890" cy="280313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D1B24C5-4E32-A7FE-B004-3CDFD1B4B944}"/>
                </a:ext>
              </a:extLst>
            </p:cNvPr>
            <p:cNvSpPr/>
            <p:nvPr/>
          </p:nvSpPr>
          <p:spPr bwMode="auto">
            <a:xfrm>
              <a:off x="377777" y="1036866"/>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8" name="Rectangle 7">
              <a:extLst>
                <a:ext uri="{FF2B5EF4-FFF2-40B4-BE49-F238E27FC236}">
                  <a16:creationId xmlns:a16="http://schemas.microsoft.com/office/drawing/2014/main" id="{1F74A52F-7B1B-A99F-4353-B90E5E3308D7}"/>
                </a:ext>
              </a:extLst>
            </p:cNvPr>
            <p:cNvSpPr/>
            <p:nvPr/>
          </p:nvSpPr>
          <p:spPr bwMode="auto">
            <a:xfrm>
              <a:off x="1169966" y="3735531"/>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9" name="Oval 13">
              <a:extLst>
                <a:ext uri="{FF2B5EF4-FFF2-40B4-BE49-F238E27FC236}">
                  <a16:creationId xmlns:a16="http://schemas.microsoft.com/office/drawing/2014/main" id="{F57E3469-4349-F591-4835-E1B9AEB8BF2E}"/>
                </a:ext>
              </a:extLst>
            </p:cNvPr>
            <p:cNvSpPr>
              <a:spLocks noChangeArrowheads="1"/>
            </p:cNvSpPr>
            <p:nvPr/>
          </p:nvSpPr>
          <p:spPr bwMode="auto">
            <a:xfrm>
              <a:off x="2393136" y="3021378"/>
              <a:ext cx="498383" cy="476618"/>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0" name="Oval 9">
              <a:extLst>
                <a:ext uri="{FF2B5EF4-FFF2-40B4-BE49-F238E27FC236}">
                  <a16:creationId xmlns:a16="http://schemas.microsoft.com/office/drawing/2014/main" id="{1FFE06E2-7BC7-0DF4-1FF2-E2D03B5D1050}"/>
                </a:ext>
              </a:extLst>
            </p:cNvPr>
            <p:cNvSpPr>
              <a:spLocks noChangeArrowheads="1"/>
            </p:cNvSpPr>
            <p:nvPr/>
          </p:nvSpPr>
          <p:spPr bwMode="auto">
            <a:xfrm>
              <a:off x="652062" y="1495761"/>
              <a:ext cx="498383" cy="47662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11" name="Oval 13">
              <a:extLst>
                <a:ext uri="{FF2B5EF4-FFF2-40B4-BE49-F238E27FC236}">
                  <a16:creationId xmlns:a16="http://schemas.microsoft.com/office/drawing/2014/main" id="{DF80DDBB-7076-5E53-6ADB-998C3A74DFFB}"/>
                </a:ext>
              </a:extLst>
            </p:cNvPr>
            <p:cNvSpPr>
              <a:spLocks noChangeArrowheads="1"/>
            </p:cNvSpPr>
            <p:nvPr/>
          </p:nvSpPr>
          <p:spPr bwMode="auto">
            <a:xfrm>
              <a:off x="1156974" y="1950617"/>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12" name="Oval 13">
              <a:extLst>
                <a:ext uri="{FF2B5EF4-FFF2-40B4-BE49-F238E27FC236}">
                  <a16:creationId xmlns:a16="http://schemas.microsoft.com/office/drawing/2014/main" id="{502E5F97-7E43-C026-1F66-6E1F19CFD140}"/>
                </a:ext>
              </a:extLst>
            </p:cNvPr>
            <p:cNvSpPr>
              <a:spLocks noChangeArrowheads="1"/>
            </p:cNvSpPr>
            <p:nvPr/>
          </p:nvSpPr>
          <p:spPr bwMode="auto">
            <a:xfrm>
              <a:off x="1113447" y="2742806"/>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13" name="Rectangle 12">
              <a:extLst>
                <a:ext uri="{FF2B5EF4-FFF2-40B4-BE49-F238E27FC236}">
                  <a16:creationId xmlns:a16="http://schemas.microsoft.com/office/drawing/2014/main" id="{E263602D-8FBF-ACFE-1B06-C8753C3C8584}"/>
                </a:ext>
              </a:extLst>
            </p:cNvPr>
            <p:cNvSpPr/>
            <p:nvPr/>
          </p:nvSpPr>
          <p:spPr bwMode="auto">
            <a:xfrm>
              <a:off x="3207023" y="2246913"/>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D649DFCE-62D4-C65D-2D47-B5D9571D9936}"/>
                </a:ext>
              </a:extLst>
            </p:cNvPr>
            <p:cNvSpPr txBox="1"/>
            <p:nvPr/>
          </p:nvSpPr>
          <p:spPr>
            <a:xfrm>
              <a:off x="1097506" y="1281300"/>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5" name="Oval 13">
              <a:extLst>
                <a:ext uri="{FF2B5EF4-FFF2-40B4-BE49-F238E27FC236}">
                  <a16:creationId xmlns:a16="http://schemas.microsoft.com/office/drawing/2014/main" id="{8204C45E-9E60-EDAB-5F7E-9FDB81151738}"/>
                </a:ext>
              </a:extLst>
            </p:cNvPr>
            <p:cNvSpPr>
              <a:spLocks noChangeArrowheads="1"/>
            </p:cNvSpPr>
            <p:nvPr/>
          </p:nvSpPr>
          <p:spPr bwMode="auto">
            <a:xfrm>
              <a:off x="2435872" y="1798922"/>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16" name="Straight Connector 15">
              <a:extLst>
                <a:ext uri="{FF2B5EF4-FFF2-40B4-BE49-F238E27FC236}">
                  <a16:creationId xmlns:a16="http://schemas.microsoft.com/office/drawing/2014/main" id="{1C531B0B-7BAA-5BFC-ECCA-58B61B1F88B6}"/>
                </a:ext>
              </a:extLst>
            </p:cNvPr>
            <p:cNvCxnSpPr/>
            <p:nvPr/>
          </p:nvCxnSpPr>
          <p:spPr bwMode="auto">
            <a:xfrm flipV="1">
              <a:off x="2001395" y="2557816"/>
              <a:ext cx="17411" cy="17411"/>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9905B294-B5C9-C7A9-200E-A86B482EFC76}"/>
                </a:ext>
              </a:extLst>
            </p:cNvPr>
            <p:cNvSpPr txBox="1"/>
            <p:nvPr/>
          </p:nvSpPr>
          <p:spPr>
            <a:xfrm>
              <a:off x="447961" y="4211308"/>
              <a:ext cx="1207481" cy="3149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Continue…</a:t>
              </a:r>
            </a:p>
          </p:txBody>
        </p:sp>
        <p:cxnSp>
          <p:nvCxnSpPr>
            <p:cNvPr id="18" name="Straight Connector 17">
              <a:extLst>
                <a:ext uri="{FF2B5EF4-FFF2-40B4-BE49-F238E27FC236}">
                  <a16:creationId xmlns:a16="http://schemas.microsoft.com/office/drawing/2014/main" id="{6220BE53-957D-148B-D248-169B59D3DD12}"/>
                </a:ext>
              </a:extLst>
            </p:cNvPr>
            <p:cNvCxnSpPr/>
            <p:nvPr/>
          </p:nvCxnSpPr>
          <p:spPr bwMode="auto">
            <a:xfrm>
              <a:off x="536717"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A3F7A045-70ED-CAB7-4BDE-1EE42D501F03}"/>
                </a:ext>
              </a:extLst>
            </p:cNvPr>
            <p:cNvSpPr txBox="1"/>
            <p:nvPr/>
          </p:nvSpPr>
          <p:spPr>
            <a:xfrm>
              <a:off x="573714" y="3184603"/>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0" name="TextBox 19">
              <a:extLst>
                <a:ext uri="{FF2B5EF4-FFF2-40B4-BE49-F238E27FC236}">
                  <a16:creationId xmlns:a16="http://schemas.microsoft.com/office/drawing/2014/main" id="{7D98D651-9B04-F02B-1FED-175E42A96FE7}"/>
                </a:ext>
              </a:extLst>
            </p:cNvPr>
            <p:cNvSpPr txBox="1"/>
            <p:nvPr/>
          </p:nvSpPr>
          <p:spPr>
            <a:xfrm>
              <a:off x="2140681" y="1278127"/>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1" name="TextBox 20">
              <a:extLst>
                <a:ext uri="{FF2B5EF4-FFF2-40B4-BE49-F238E27FC236}">
                  <a16:creationId xmlns:a16="http://schemas.microsoft.com/office/drawing/2014/main" id="{20122BEE-2092-6454-6AA5-1CCAC8DFA3F6}"/>
                </a:ext>
              </a:extLst>
            </p:cNvPr>
            <p:cNvSpPr txBox="1"/>
            <p:nvPr/>
          </p:nvSpPr>
          <p:spPr>
            <a:xfrm>
              <a:off x="2105859" y="3480586"/>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grpSp>
      <p:pic>
        <p:nvPicPr>
          <p:cNvPr id="22" name="Picture 15">
            <a:extLst>
              <a:ext uri="{FF2B5EF4-FFF2-40B4-BE49-F238E27FC236}">
                <a16:creationId xmlns:a16="http://schemas.microsoft.com/office/drawing/2014/main" id="{BC013581-F138-048F-352C-3E8D3B17BE22}"/>
              </a:ext>
            </a:extLst>
          </p:cNvPr>
          <p:cNvPicPr>
            <a:picLocks noChangeAspect="1" noChangeArrowheads="1"/>
          </p:cNvPicPr>
          <p:nvPr/>
        </p:nvPicPr>
        <p:blipFill>
          <a:blip r:embed="rId2"/>
          <a:srcRect/>
          <a:stretch>
            <a:fillRect/>
          </a:stretch>
        </p:blipFill>
        <p:spPr bwMode="auto">
          <a:xfrm>
            <a:off x="7457676" y="3980526"/>
            <a:ext cx="2648122" cy="2537784"/>
          </a:xfrm>
          <a:prstGeom prst="rect">
            <a:avLst/>
          </a:prstGeom>
          <a:noFill/>
          <a:ln w="19050">
            <a:solidFill>
              <a:schemeClr val="bg2"/>
            </a:solidFill>
            <a:miter lim="800000"/>
            <a:headEnd/>
            <a:tailEnd/>
          </a:ln>
        </p:spPr>
      </p:pic>
      <p:cxnSp>
        <p:nvCxnSpPr>
          <p:cNvPr id="26" name="Elbow Connector 25">
            <a:extLst>
              <a:ext uri="{FF2B5EF4-FFF2-40B4-BE49-F238E27FC236}">
                <a16:creationId xmlns:a16="http://schemas.microsoft.com/office/drawing/2014/main" id="{6FEBF289-A2A7-915E-577D-1EB1E2EB62E5}"/>
              </a:ext>
            </a:extLst>
          </p:cNvPr>
          <p:cNvCxnSpPr>
            <a:cxnSpLocks/>
            <a:endCxn id="22" idx="1"/>
          </p:cNvCxnSpPr>
          <p:nvPr/>
        </p:nvCxnSpPr>
        <p:spPr>
          <a:xfrm>
            <a:off x="4609685" y="4386943"/>
            <a:ext cx="2847991" cy="86247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358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4BF7-21CA-18DB-61D1-1B92AC6AF8AE}"/>
              </a:ext>
            </a:extLst>
          </p:cNvPr>
          <p:cNvSpPr>
            <a:spLocks noGrp="1"/>
          </p:cNvSpPr>
          <p:nvPr>
            <p:ph type="title"/>
          </p:nvPr>
        </p:nvSpPr>
        <p:spPr/>
        <p:txBody>
          <a:bodyPr/>
          <a:lstStyle/>
          <a:p>
            <a:r>
              <a:rPr lang="en-US" dirty="0"/>
              <a:t>Final Placement Step: Legalization</a:t>
            </a:r>
          </a:p>
        </p:txBody>
      </p:sp>
      <p:sp>
        <p:nvSpPr>
          <p:cNvPr id="3" name="Content Placeholder 2">
            <a:extLst>
              <a:ext uri="{FF2B5EF4-FFF2-40B4-BE49-F238E27FC236}">
                <a16:creationId xmlns:a16="http://schemas.microsoft.com/office/drawing/2014/main" id="{BD5DFAF4-B026-9D34-81E5-E602F9406FDB}"/>
              </a:ext>
            </a:extLst>
          </p:cNvPr>
          <p:cNvSpPr>
            <a:spLocks noGrp="1"/>
          </p:cNvSpPr>
          <p:nvPr>
            <p:ph idx="1"/>
          </p:nvPr>
        </p:nvSpPr>
        <p:spPr/>
        <p:txBody>
          <a:bodyPr>
            <a:normAutofit/>
          </a:bodyPr>
          <a:lstStyle/>
          <a:p>
            <a:r>
              <a:rPr lang="en-US" b="1" dirty="0"/>
              <a:t>Still need to force gates in precise rows for final result</a:t>
            </a:r>
            <a:endParaRPr lang="en-US" b="1" i="1" dirty="0"/>
          </a:p>
          <a:p>
            <a:pPr lvl="1"/>
            <a:r>
              <a:rPr lang="en-US" dirty="0"/>
              <a:t>QP methods </a:t>
            </a:r>
            <a:r>
              <a:rPr lang="en-US" i="1" dirty="0"/>
              <a:t>cannot</a:t>
            </a:r>
            <a:r>
              <a:rPr lang="en-US" dirty="0"/>
              <a:t> force individual gates into standard cell rows, without overlaps</a:t>
            </a:r>
          </a:p>
          <a:p>
            <a:pPr lvl="1"/>
            <a:endParaRPr lang="en-US" dirty="0"/>
          </a:p>
          <a:p>
            <a:pPr lvl="1"/>
            <a:endParaRPr lang="en-US" dirty="0"/>
          </a:p>
          <a:p>
            <a:pPr lvl="1"/>
            <a:endParaRPr lang="en-US" dirty="0"/>
          </a:p>
          <a:p>
            <a:pPr marL="262890" lvl="1" indent="0">
              <a:buNone/>
            </a:pPr>
            <a:endParaRPr lang="en-US" dirty="0"/>
          </a:p>
          <a:p>
            <a:r>
              <a:rPr lang="en-US" b="1" dirty="0"/>
              <a:t>Solution step is called:  </a:t>
            </a:r>
            <a:r>
              <a:rPr lang="en-US" b="1" dirty="0">
                <a:solidFill>
                  <a:srgbClr val="FF0000"/>
                </a:solidFill>
              </a:rPr>
              <a:t>Legalization</a:t>
            </a:r>
          </a:p>
          <a:p>
            <a:pPr lvl="1"/>
            <a:r>
              <a:rPr lang="en-US" dirty="0"/>
              <a:t>Many different algorithms. One easy way to do this is by annealing!  </a:t>
            </a:r>
          </a:p>
          <a:p>
            <a:pPr lvl="1"/>
            <a:r>
              <a:rPr lang="en-US" dirty="0"/>
              <a:t>Do local improvement based on swaps of nearby gates</a:t>
            </a:r>
          </a:p>
          <a:p>
            <a:pPr lvl="1"/>
            <a:r>
              <a:rPr lang="en-US" dirty="0"/>
              <a:t>To anneal, set </a:t>
            </a:r>
            <a:r>
              <a:rPr lang="en-US" b="1" dirty="0">
                <a:solidFill>
                  <a:srgbClr val="0B4B8E"/>
                </a:solidFill>
              </a:rPr>
              <a:t>T=HOT</a:t>
            </a:r>
            <a:r>
              <a:rPr lang="en-US" dirty="0"/>
              <a:t> to be very small (cold), so don’t disrupt QP result</a:t>
            </a:r>
          </a:p>
        </p:txBody>
      </p:sp>
      <p:grpSp>
        <p:nvGrpSpPr>
          <p:cNvPr id="16" name="Group 15">
            <a:extLst>
              <a:ext uri="{FF2B5EF4-FFF2-40B4-BE49-F238E27FC236}">
                <a16:creationId xmlns:a16="http://schemas.microsoft.com/office/drawing/2014/main" id="{85468055-0C97-C733-5820-0048C2A1870E}"/>
              </a:ext>
            </a:extLst>
          </p:cNvPr>
          <p:cNvGrpSpPr/>
          <p:nvPr/>
        </p:nvGrpSpPr>
        <p:grpSpPr>
          <a:xfrm>
            <a:off x="838200" y="2864643"/>
            <a:ext cx="10515600" cy="1128713"/>
            <a:chOff x="1890713" y="1857375"/>
            <a:chExt cx="4343400" cy="1128713"/>
          </a:xfrm>
        </p:grpSpPr>
        <p:sp>
          <p:nvSpPr>
            <p:cNvPr id="4" name="Rectangle 4">
              <a:extLst>
                <a:ext uri="{FF2B5EF4-FFF2-40B4-BE49-F238E27FC236}">
                  <a16:creationId xmlns:a16="http://schemas.microsoft.com/office/drawing/2014/main" id="{9B25141E-73D5-38A5-E991-3AE10D662653}"/>
                </a:ext>
              </a:extLst>
            </p:cNvPr>
            <p:cNvSpPr>
              <a:spLocks noChangeArrowheads="1"/>
            </p:cNvSpPr>
            <p:nvPr/>
          </p:nvSpPr>
          <p:spPr bwMode="auto">
            <a:xfrm>
              <a:off x="1892300" y="1857375"/>
              <a:ext cx="4341813" cy="433388"/>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Rectangle 5">
              <a:extLst>
                <a:ext uri="{FF2B5EF4-FFF2-40B4-BE49-F238E27FC236}">
                  <a16:creationId xmlns:a16="http://schemas.microsoft.com/office/drawing/2014/main" id="{C89CD8A5-77F6-C886-57CE-BA3B39FB0DDD}"/>
                </a:ext>
              </a:extLst>
            </p:cNvPr>
            <p:cNvSpPr>
              <a:spLocks noChangeArrowheads="1"/>
            </p:cNvSpPr>
            <p:nvPr/>
          </p:nvSpPr>
          <p:spPr bwMode="auto">
            <a:xfrm>
              <a:off x="1890713" y="2544763"/>
              <a:ext cx="4341812" cy="433387"/>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6">
              <a:extLst>
                <a:ext uri="{FF2B5EF4-FFF2-40B4-BE49-F238E27FC236}">
                  <a16:creationId xmlns:a16="http://schemas.microsoft.com/office/drawing/2014/main" id="{9DB3F51C-6D18-730C-E1B4-A0C5AA7D6679}"/>
                </a:ext>
              </a:extLst>
            </p:cNvPr>
            <p:cNvSpPr>
              <a:spLocks noChangeArrowheads="1"/>
            </p:cNvSpPr>
            <p:nvPr/>
          </p:nvSpPr>
          <p:spPr bwMode="auto">
            <a:xfrm>
              <a:off x="2089150" y="1879600"/>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7">
              <a:extLst>
                <a:ext uri="{FF2B5EF4-FFF2-40B4-BE49-F238E27FC236}">
                  <a16:creationId xmlns:a16="http://schemas.microsoft.com/office/drawing/2014/main" id="{873728CC-3FEF-29DD-A880-1CE5B0D9D09A}"/>
                </a:ext>
              </a:extLst>
            </p:cNvPr>
            <p:cNvSpPr>
              <a:spLocks noChangeArrowheads="1"/>
            </p:cNvSpPr>
            <p:nvPr/>
          </p:nvSpPr>
          <p:spPr bwMode="auto">
            <a:xfrm>
              <a:off x="2955925"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8">
              <a:extLst>
                <a:ext uri="{FF2B5EF4-FFF2-40B4-BE49-F238E27FC236}">
                  <a16:creationId xmlns:a16="http://schemas.microsoft.com/office/drawing/2014/main" id="{0E2325E0-9D43-7713-FA2F-D2EBCB126905}"/>
                </a:ext>
              </a:extLst>
            </p:cNvPr>
            <p:cNvSpPr>
              <a:spLocks noChangeArrowheads="1"/>
            </p:cNvSpPr>
            <p:nvPr/>
          </p:nvSpPr>
          <p:spPr bwMode="auto">
            <a:xfrm>
              <a:off x="3738563" y="1878013"/>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9">
              <a:extLst>
                <a:ext uri="{FF2B5EF4-FFF2-40B4-BE49-F238E27FC236}">
                  <a16:creationId xmlns:a16="http://schemas.microsoft.com/office/drawing/2014/main" id="{47AE4020-F53D-C1AA-27D9-B2E13191D80C}"/>
                </a:ext>
              </a:extLst>
            </p:cNvPr>
            <p:cNvSpPr>
              <a:spLocks noChangeArrowheads="1"/>
            </p:cNvSpPr>
            <p:nvPr/>
          </p:nvSpPr>
          <p:spPr bwMode="auto">
            <a:xfrm>
              <a:off x="4102100"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10">
              <a:extLst>
                <a:ext uri="{FF2B5EF4-FFF2-40B4-BE49-F238E27FC236}">
                  <a16:creationId xmlns:a16="http://schemas.microsoft.com/office/drawing/2014/main" id="{14686C4A-21A2-B3B7-7AEB-68E450EA7644}"/>
                </a:ext>
              </a:extLst>
            </p:cNvPr>
            <p:cNvSpPr>
              <a:spLocks noChangeArrowheads="1"/>
            </p:cNvSpPr>
            <p:nvPr/>
          </p:nvSpPr>
          <p:spPr bwMode="auto">
            <a:xfrm>
              <a:off x="5264150" y="1879600"/>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1">
              <a:extLst>
                <a:ext uri="{FF2B5EF4-FFF2-40B4-BE49-F238E27FC236}">
                  <a16:creationId xmlns:a16="http://schemas.microsoft.com/office/drawing/2014/main" id="{9CA8B977-49F4-4179-EC1A-2169C04A8A25}"/>
                </a:ext>
              </a:extLst>
            </p:cNvPr>
            <p:cNvSpPr>
              <a:spLocks noChangeArrowheads="1"/>
            </p:cNvSpPr>
            <p:nvPr/>
          </p:nvSpPr>
          <p:spPr bwMode="auto">
            <a:xfrm>
              <a:off x="3849688" y="2566988"/>
              <a:ext cx="769937"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Rectangle 12">
              <a:extLst>
                <a:ext uri="{FF2B5EF4-FFF2-40B4-BE49-F238E27FC236}">
                  <a16:creationId xmlns:a16="http://schemas.microsoft.com/office/drawing/2014/main" id="{BCFAE5AF-3C4F-A79B-E39C-5D70C359331C}"/>
                </a:ext>
              </a:extLst>
            </p:cNvPr>
            <p:cNvSpPr>
              <a:spLocks noChangeArrowheads="1"/>
            </p:cNvSpPr>
            <p:nvPr/>
          </p:nvSpPr>
          <p:spPr bwMode="auto">
            <a:xfrm>
              <a:off x="5011738" y="2566988"/>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3" name="Rectangle 13">
              <a:extLst>
                <a:ext uri="{FF2B5EF4-FFF2-40B4-BE49-F238E27FC236}">
                  <a16:creationId xmlns:a16="http://schemas.microsoft.com/office/drawing/2014/main" id="{68195F37-D98D-80C0-FE54-65162EECFDB4}"/>
                </a:ext>
              </a:extLst>
            </p:cNvPr>
            <p:cNvSpPr>
              <a:spLocks noChangeArrowheads="1"/>
            </p:cNvSpPr>
            <p:nvPr/>
          </p:nvSpPr>
          <p:spPr bwMode="auto">
            <a:xfrm>
              <a:off x="2378075"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Rectangle 14">
              <a:extLst>
                <a:ext uri="{FF2B5EF4-FFF2-40B4-BE49-F238E27FC236}">
                  <a16:creationId xmlns:a16="http://schemas.microsoft.com/office/drawing/2014/main" id="{13AC0F67-5271-5DE0-E204-974B6A28737D}"/>
                </a:ext>
              </a:extLst>
            </p:cNvPr>
            <p:cNvSpPr>
              <a:spLocks noChangeArrowheads="1"/>
            </p:cNvSpPr>
            <p:nvPr/>
          </p:nvSpPr>
          <p:spPr bwMode="auto">
            <a:xfrm>
              <a:off x="2641600"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Rectangle 15">
              <a:extLst>
                <a:ext uri="{FF2B5EF4-FFF2-40B4-BE49-F238E27FC236}">
                  <a16:creationId xmlns:a16="http://schemas.microsoft.com/office/drawing/2014/main" id="{A4426288-66D7-1CC3-F2FC-3CA1CE90F000}"/>
                </a:ext>
              </a:extLst>
            </p:cNvPr>
            <p:cNvSpPr>
              <a:spLocks noChangeArrowheads="1"/>
            </p:cNvSpPr>
            <p:nvPr/>
          </p:nvSpPr>
          <p:spPr bwMode="auto">
            <a:xfrm>
              <a:off x="2906713"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Tree>
    <p:extLst>
      <p:ext uri="{BB962C8B-B14F-4D97-AF65-F5344CB8AC3E}">
        <p14:creationId xmlns:p14="http://schemas.microsoft.com/office/powerpoint/2010/main" val="3017458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779E-7945-9F53-C092-4F9D5C7AF8D4}"/>
              </a:ext>
            </a:extLst>
          </p:cNvPr>
          <p:cNvSpPr>
            <a:spLocks noGrp="1"/>
          </p:cNvSpPr>
          <p:nvPr>
            <p:ph type="title"/>
          </p:nvPr>
        </p:nvSpPr>
        <p:spPr/>
        <p:txBody>
          <a:bodyPr>
            <a:normAutofit/>
          </a:bodyPr>
          <a:lstStyle/>
          <a:p>
            <a:r>
              <a:rPr lang="en-US" dirty="0"/>
              <a:t>Recap: Quadratic Wirelength Model</a:t>
            </a:r>
          </a:p>
        </p:txBody>
      </p:sp>
      <p:sp>
        <p:nvSpPr>
          <p:cNvPr id="3" name="Content Placeholder 2">
            <a:extLst>
              <a:ext uri="{FF2B5EF4-FFF2-40B4-BE49-F238E27FC236}">
                <a16:creationId xmlns:a16="http://schemas.microsoft.com/office/drawing/2014/main" id="{E7166451-C535-7057-2563-A6A00EF6905C}"/>
              </a:ext>
            </a:extLst>
          </p:cNvPr>
          <p:cNvSpPr>
            <a:spLocks noGrp="1"/>
          </p:cNvSpPr>
          <p:nvPr>
            <p:ph idx="1"/>
          </p:nvPr>
        </p:nvSpPr>
        <p:spPr/>
        <p:txBody>
          <a:bodyPr/>
          <a:lstStyle/>
          <a:p>
            <a:r>
              <a:rPr lang="en-US" dirty="0"/>
              <a:t>We optimize squared length of “distance” line between points: </a:t>
            </a:r>
            <a:r>
              <a:rPr lang="en-US" b="1" dirty="0">
                <a:solidFill>
                  <a:srgbClr val="0B4B8E"/>
                </a:solidFill>
              </a:rPr>
              <a:t>(x1-x2)</a:t>
            </a:r>
            <a:r>
              <a:rPr lang="en-US" b="1" baseline="30000" dirty="0">
                <a:solidFill>
                  <a:srgbClr val="0B4B8E"/>
                </a:solidFill>
              </a:rPr>
              <a:t>2</a:t>
            </a:r>
            <a:r>
              <a:rPr lang="en-US" b="1" dirty="0">
                <a:solidFill>
                  <a:srgbClr val="0B4B8E"/>
                </a:solidFill>
              </a:rPr>
              <a:t> + (y1-y2)</a:t>
            </a:r>
            <a:r>
              <a:rPr lang="en-US" b="1" baseline="30000" dirty="0">
                <a:solidFill>
                  <a:srgbClr val="0B4B8E"/>
                </a:solidFill>
              </a:rPr>
              <a:t>2</a:t>
            </a:r>
          </a:p>
          <a:p>
            <a:endParaRPr lang="en-US" dirty="0"/>
          </a:p>
        </p:txBody>
      </p:sp>
      <p:grpSp>
        <p:nvGrpSpPr>
          <p:cNvPr id="24" name="Group 23">
            <a:extLst>
              <a:ext uri="{FF2B5EF4-FFF2-40B4-BE49-F238E27FC236}">
                <a16:creationId xmlns:a16="http://schemas.microsoft.com/office/drawing/2014/main" id="{0A2E0DAF-3E7B-6A4A-4E43-0EDB4B1BE042}"/>
              </a:ext>
            </a:extLst>
          </p:cNvPr>
          <p:cNvGrpSpPr/>
          <p:nvPr/>
        </p:nvGrpSpPr>
        <p:grpSpPr>
          <a:xfrm>
            <a:off x="2384713" y="2701699"/>
            <a:ext cx="8392144" cy="3389077"/>
            <a:chOff x="1339720" y="2076451"/>
            <a:chExt cx="6678914" cy="2697207"/>
          </a:xfrm>
        </p:grpSpPr>
        <p:sp>
          <p:nvSpPr>
            <p:cNvPr id="4" name="Rectangle 4">
              <a:extLst>
                <a:ext uri="{FF2B5EF4-FFF2-40B4-BE49-F238E27FC236}">
                  <a16:creationId xmlns:a16="http://schemas.microsoft.com/office/drawing/2014/main" id="{17CFD773-4038-C548-A25F-AD03D865ED15}"/>
                </a:ext>
              </a:extLst>
            </p:cNvPr>
            <p:cNvSpPr>
              <a:spLocks noChangeArrowheads="1"/>
            </p:cNvSpPr>
            <p:nvPr/>
          </p:nvSpPr>
          <p:spPr bwMode="auto">
            <a:xfrm>
              <a:off x="1738780" y="2569510"/>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0AF49192-300B-0E5B-3BBB-7E83CEF69073}"/>
                </a:ext>
              </a:extLst>
            </p:cNvPr>
            <p:cNvSpPr>
              <a:spLocks noChangeShapeType="1"/>
            </p:cNvSpPr>
            <p:nvPr/>
          </p:nvSpPr>
          <p:spPr bwMode="auto">
            <a:xfrm>
              <a:off x="27865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6">
              <a:extLst>
                <a:ext uri="{FF2B5EF4-FFF2-40B4-BE49-F238E27FC236}">
                  <a16:creationId xmlns:a16="http://schemas.microsoft.com/office/drawing/2014/main" id="{E44C84D9-EBBE-511C-7618-F8AEBEF734CE}"/>
                </a:ext>
              </a:extLst>
            </p:cNvPr>
            <p:cNvSpPr>
              <a:spLocks noChangeShapeType="1"/>
            </p:cNvSpPr>
            <p:nvPr/>
          </p:nvSpPr>
          <p:spPr bwMode="auto">
            <a:xfrm>
              <a:off x="20626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7">
              <a:extLst>
                <a:ext uri="{FF2B5EF4-FFF2-40B4-BE49-F238E27FC236}">
                  <a16:creationId xmlns:a16="http://schemas.microsoft.com/office/drawing/2014/main" id="{58BAA679-9CC5-FF92-EEA4-6D976335C5CA}"/>
                </a:ext>
              </a:extLst>
            </p:cNvPr>
            <p:cNvSpPr>
              <a:spLocks noChangeShapeType="1"/>
            </p:cNvSpPr>
            <p:nvPr/>
          </p:nvSpPr>
          <p:spPr bwMode="auto">
            <a:xfrm>
              <a:off x="24309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8">
              <a:extLst>
                <a:ext uri="{FF2B5EF4-FFF2-40B4-BE49-F238E27FC236}">
                  <a16:creationId xmlns:a16="http://schemas.microsoft.com/office/drawing/2014/main" id="{1B37F2D6-DBE6-7CBE-EF01-CED31A01AA47}"/>
                </a:ext>
              </a:extLst>
            </p:cNvPr>
            <p:cNvSpPr>
              <a:spLocks noChangeShapeType="1"/>
            </p:cNvSpPr>
            <p:nvPr/>
          </p:nvSpPr>
          <p:spPr bwMode="auto">
            <a:xfrm>
              <a:off x="31548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9">
              <a:extLst>
                <a:ext uri="{FF2B5EF4-FFF2-40B4-BE49-F238E27FC236}">
                  <a16:creationId xmlns:a16="http://schemas.microsoft.com/office/drawing/2014/main" id="{34ED5446-0196-BAAD-D76C-07C93387ADDB}"/>
                </a:ext>
              </a:extLst>
            </p:cNvPr>
            <p:cNvSpPr>
              <a:spLocks noChangeShapeType="1"/>
            </p:cNvSpPr>
            <p:nvPr/>
          </p:nvSpPr>
          <p:spPr bwMode="auto">
            <a:xfrm flipH="1">
              <a:off x="1726080" y="28806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EE8647DD-2E4F-F7D7-212A-275985A224F8}"/>
                </a:ext>
              </a:extLst>
            </p:cNvPr>
            <p:cNvSpPr>
              <a:spLocks noChangeShapeType="1"/>
            </p:cNvSpPr>
            <p:nvPr/>
          </p:nvSpPr>
          <p:spPr bwMode="auto">
            <a:xfrm flipH="1">
              <a:off x="1713380" y="31981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FE38A872-7EB9-5336-6437-DF99D6715FB9}"/>
                </a:ext>
              </a:extLst>
            </p:cNvPr>
            <p:cNvSpPr>
              <a:spLocks noChangeShapeType="1"/>
            </p:cNvSpPr>
            <p:nvPr/>
          </p:nvSpPr>
          <p:spPr bwMode="auto">
            <a:xfrm flipH="1">
              <a:off x="1713380" y="35283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2">
              <a:extLst>
                <a:ext uri="{FF2B5EF4-FFF2-40B4-BE49-F238E27FC236}">
                  <a16:creationId xmlns:a16="http://schemas.microsoft.com/office/drawing/2014/main" id="{F30A9BF7-1C56-EE56-CF07-7C63C5FD0046}"/>
                </a:ext>
              </a:extLst>
            </p:cNvPr>
            <p:cNvSpPr>
              <a:spLocks noChangeShapeType="1"/>
            </p:cNvSpPr>
            <p:nvPr/>
          </p:nvSpPr>
          <p:spPr bwMode="auto">
            <a:xfrm flipH="1">
              <a:off x="1738780" y="38585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3">
              <a:extLst>
                <a:ext uri="{FF2B5EF4-FFF2-40B4-BE49-F238E27FC236}">
                  <a16:creationId xmlns:a16="http://schemas.microsoft.com/office/drawing/2014/main" id="{DF030546-20A3-5113-4563-2D536672B481}"/>
                </a:ext>
              </a:extLst>
            </p:cNvPr>
            <p:cNvSpPr>
              <a:spLocks noChangeShapeType="1"/>
            </p:cNvSpPr>
            <p:nvPr/>
          </p:nvSpPr>
          <p:spPr bwMode="auto">
            <a:xfrm flipH="1">
              <a:off x="1751480" y="41760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Rectangle 34">
              <a:extLst>
                <a:ext uri="{FF2B5EF4-FFF2-40B4-BE49-F238E27FC236}">
                  <a16:creationId xmlns:a16="http://schemas.microsoft.com/office/drawing/2014/main" id="{24963725-9D36-1F83-F76C-AB72FFD3F822}"/>
                </a:ext>
              </a:extLst>
            </p:cNvPr>
            <p:cNvSpPr>
              <a:spLocks noChangeArrowheads="1"/>
            </p:cNvSpPr>
            <p:nvPr/>
          </p:nvSpPr>
          <p:spPr bwMode="auto">
            <a:xfrm>
              <a:off x="1476843" y="4506260"/>
              <a:ext cx="2015694" cy="267398"/>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15" name="Rectangle 35">
              <a:extLst>
                <a:ext uri="{FF2B5EF4-FFF2-40B4-BE49-F238E27FC236}">
                  <a16:creationId xmlns:a16="http://schemas.microsoft.com/office/drawing/2014/main" id="{5C24A3C6-076C-0030-F749-300B30B75B5C}"/>
                </a:ext>
              </a:extLst>
            </p:cNvPr>
            <p:cNvSpPr>
              <a:spLocks noChangeArrowheads="1"/>
            </p:cNvSpPr>
            <p:nvPr/>
          </p:nvSpPr>
          <p:spPr bwMode="auto">
            <a:xfrm>
              <a:off x="1339720" y="2499660"/>
              <a:ext cx="413346" cy="193588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16" name="Freeform 14">
              <a:extLst>
                <a:ext uri="{FF2B5EF4-FFF2-40B4-BE49-F238E27FC236}">
                  <a16:creationId xmlns:a16="http://schemas.microsoft.com/office/drawing/2014/main" id="{E1498E08-7C84-1D1F-385A-AED337607539}"/>
                </a:ext>
              </a:extLst>
            </p:cNvPr>
            <p:cNvSpPr>
              <a:spLocks/>
            </p:cNvSpPr>
            <p:nvPr/>
          </p:nvSpPr>
          <p:spPr bwMode="auto">
            <a:xfrm>
              <a:off x="2138830" y="2969560"/>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5">
              <a:extLst>
                <a:ext uri="{FF2B5EF4-FFF2-40B4-BE49-F238E27FC236}">
                  <a16:creationId xmlns:a16="http://schemas.microsoft.com/office/drawing/2014/main" id="{F2B152A0-81F5-DF26-311E-16F04F0BF3CA}"/>
                </a:ext>
              </a:extLst>
            </p:cNvPr>
            <p:cNvSpPr>
              <a:spLocks/>
            </p:cNvSpPr>
            <p:nvPr/>
          </p:nvSpPr>
          <p:spPr bwMode="auto">
            <a:xfrm>
              <a:off x="2862730" y="3947460"/>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EC24F39-0CB8-5140-15CC-964A05BEC2F0}"/>
                </a:ext>
              </a:extLst>
            </p:cNvPr>
            <p:cNvSpPr txBox="1"/>
            <p:nvPr/>
          </p:nvSpPr>
          <p:spPr>
            <a:xfrm>
              <a:off x="1725705" y="2173941"/>
              <a:ext cx="1446502" cy="29393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A “</a:t>
              </a:r>
              <a:r>
                <a:rPr lang="en-US" sz="1800" b="1" dirty="0">
                  <a:solidFill>
                    <a:srgbClr val="800000"/>
                  </a:solidFill>
                  <a:latin typeface="Arial" panose="020B0604020202020204" pitchFamily="34" charset="0"/>
                  <a:cs typeface="Arial" panose="020B0604020202020204" pitchFamily="34" charset="0"/>
                </a:rPr>
                <a:t>2-point</a:t>
              </a:r>
              <a:r>
                <a:rPr lang="en-US" sz="1800" b="1" dirty="0">
                  <a:latin typeface="Arial" panose="020B0604020202020204" pitchFamily="34" charset="0"/>
                  <a:cs typeface="Arial" panose="020B0604020202020204" pitchFamily="34" charset="0"/>
                </a:rPr>
                <a:t> net”</a:t>
              </a:r>
            </a:p>
          </p:txBody>
        </p:sp>
        <p:sp>
          <p:nvSpPr>
            <p:cNvPr id="19" name="Line 16">
              <a:extLst>
                <a:ext uri="{FF2B5EF4-FFF2-40B4-BE49-F238E27FC236}">
                  <a16:creationId xmlns:a16="http://schemas.microsoft.com/office/drawing/2014/main" id="{DF61D449-C29E-407B-9C6C-9413E84FDECD}"/>
                </a:ext>
              </a:extLst>
            </p:cNvPr>
            <p:cNvSpPr>
              <a:spLocks noChangeShapeType="1"/>
            </p:cNvSpPr>
            <p:nvPr/>
          </p:nvSpPr>
          <p:spPr bwMode="auto">
            <a:xfrm>
              <a:off x="2333810" y="3043517"/>
              <a:ext cx="580840" cy="95698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ular Callout 19">
              <a:extLst>
                <a:ext uri="{FF2B5EF4-FFF2-40B4-BE49-F238E27FC236}">
                  <a16:creationId xmlns:a16="http://schemas.microsoft.com/office/drawing/2014/main" id="{82720494-89FF-A847-EB7E-873DD1489AA8}"/>
                </a:ext>
              </a:extLst>
            </p:cNvPr>
            <p:cNvSpPr/>
            <p:nvPr/>
          </p:nvSpPr>
          <p:spPr bwMode="auto">
            <a:xfrm>
              <a:off x="4019177" y="2076451"/>
              <a:ext cx="3600937" cy="967066"/>
            </a:xfrm>
            <a:prstGeom prst="wedgeRectCallout">
              <a:avLst>
                <a:gd name="adj1" fmla="val -87422"/>
                <a:gd name="adj2" fmla="val 80890"/>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u="none" strike="noStrike" cap="none" normalizeH="0" baseline="0" dirty="0">
                  <a:ln>
                    <a:noFill/>
                  </a:ln>
                  <a:solidFill>
                    <a:schemeClr val="tx1"/>
                  </a:solidFill>
                  <a:effectLst/>
                  <a:latin typeface="Arial" panose="020B0604020202020204" pitchFamily="34" charset="0"/>
                  <a:cs typeface="Arial" panose="020B0604020202020204" pitchFamily="34" charset="0"/>
                </a:rPr>
                <a:t>Quadratic</a:t>
              </a:r>
              <a:r>
                <a:rPr kumimoji="0" lang="en-US" sz="2400" b="1" u="none" strike="noStrike" cap="none" normalizeH="0" dirty="0">
                  <a:ln>
                    <a:noFill/>
                  </a:ln>
                  <a:solidFill>
                    <a:schemeClr val="tx1"/>
                  </a:solidFill>
                  <a:effectLst/>
                  <a:latin typeface="Arial" panose="020B0604020202020204" pitchFamily="34" charset="0"/>
                  <a:cs typeface="Arial" panose="020B0604020202020204" pitchFamily="34" charset="0"/>
                </a:rPr>
                <a:t> wirelength</a:t>
              </a:r>
            </a:p>
            <a:p>
              <a:pPr marL="0" marR="0" indent="0" algn="ctr" defTabSz="914400" rtl="0" eaLnBrk="0" fontAlgn="base" latinLnBrk="0" hangingPunct="0">
                <a:lnSpc>
                  <a:spcPct val="100000"/>
                </a:lnSpc>
                <a:spcBef>
                  <a:spcPct val="0"/>
                </a:spcBef>
                <a:spcAft>
                  <a:spcPct val="0"/>
                </a:spcAft>
                <a:buClrTx/>
                <a:buSzTx/>
                <a:buFontTx/>
                <a:buNone/>
                <a:tabLst/>
              </a:pPr>
              <a:r>
                <a:rPr lang="en-US" sz="2400" b="1" baseline="0" dirty="0">
                  <a:latin typeface="Arial" panose="020B0604020202020204" pitchFamily="34" charset="0"/>
                  <a:cs typeface="Arial" panose="020B0604020202020204" pitchFamily="34" charset="0"/>
                </a:rPr>
                <a:t>=</a:t>
              </a:r>
              <a:r>
                <a:rPr lang="en-US" sz="2400" b="1" baseline="0" dirty="0">
                  <a:solidFill>
                    <a:srgbClr val="0B4B8E"/>
                  </a:solidFill>
                  <a:latin typeface="Arial" panose="020B0604020202020204" pitchFamily="34" charset="0"/>
                  <a:cs typeface="Arial" panose="020B0604020202020204" pitchFamily="34" charset="0"/>
                </a:rPr>
                <a:t>(3-1)</a:t>
              </a:r>
              <a:r>
                <a:rPr lang="en-US" sz="2400" b="1" baseline="30000" dirty="0">
                  <a:solidFill>
                    <a:srgbClr val="0B4B8E"/>
                  </a:solidFill>
                  <a:latin typeface="Arial" panose="020B0604020202020204" pitchFamily="34" charset="0"/>
                  <a:cs typeface="Arial" panose="020B0604020202020204" pitchFamily="34" charset="0"/>
                </a:rPr>
                <a:t>2</a:t>
              </a:r>
              <a:r>
                <a:rPr lang="en-US" sz="2400" b="1" baseline="0" dirty="0">
                  <a:solidFill>
                    <a:srgbClr val="0B4B8E"/>
                  </a:solidFill>
                  <a:latin typeface="Arial" panose="020B0604020202020204" pitchFamily="34" charset="0"/>
                  <a:cs typeface="Arial" panose="020B0604020202020204" pitchFamily="34" charset="0"/>
                </a:rPr>
                <a:t> + (4-1)</a:t>
              </a:r>
              <a:r>
                <a:rPr lang="en-US" sz="2400" b="1" baseline="30000" dirty="0">
                  <a:solidFill>
                    <a:srgbClr val="0B4B8E"/>
                  </a:solidFill>
                  <a:latin typeface="Arial" panose="020B0604020202020204" pitchFamily="34" charset="0"/>
                  <a:cs typeface="Arial" panose="020B0604020202020204" pitchFamily="34" charset="0"/>
                </a:rPr>
                <a:t>2</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latin typeface="Arial" panose="020B0604020202020204" pitchFamily="34" charset="0"/>
                  <a:cs typeface="Arial" panose="020B0604020202020204" pitchFamily="34" charset="0"/>
                </a:rPr>
                <a:t>=</a:t>
              </a:r>
              <a:r>
                <a:rPr lang="en-US" sz="2400" b="1" dirty="0">
                  <a:solidFill>
                    <a:srgbClr val="0B4B8E"/>
                  </a:solidFill>
                  <a:latin typeface="Arial" panose="020B0604020202020204" pitchFamily="34" charset="0"/>
                  <a:cs typeface="Arial" panose="020B0604020202020204" pitchFamily="34" charset="0"/>
                </a:rPr>
                <a:t>13</a:t>
              </a:r>
              <a:endParaRPr kumimoji="0" lang="en-US" sz="2400" b="1" u="none" strike="noStrike" cap="none" normalizeH="0" dirty="0">
                <a:ln>
                  <a:noFill/>
                </a:ln>
                <a:solidFill>
                  <a:srgbClr val="0B4B8E"/>
                </a:solidFill>
                <a:effectLs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5DF139B-7E86-3C3C-5E1E-9ED5F1B77061}"/>
                </a:ext>
              </a:extLst>
            </p:cNvPr>
            <p:cNvSpPr txBox="1"/>
            <p:nvPr/>
          </p:nvSpPr>
          <p:spPr>
            <a:xfrm>
              <a:off x="4057650" y="3886200"/>
              <a:ext cx="3960984" cy="56337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For k-point net, we use the clique model (complete graph for each net)</a:t>
              </a:r>
            </a:p>
          </p:txBody>
        </p:sp>
      </p:grpSp>
    </p:spTree>
    <p:extLst>
      <p:ext uri="{BB962C8B-B14F-4D97-AF65-F5344CB8AC3E}">
        <p14:creationId xmlns:p14="http://schemas.microsoft.com/office/powerpoint/2010/main" val="3466487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F77D-6A93-F482-3753-20174234C7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5A6D7BD-EDE7-E1BC-EDD3-52716F8FC63E}"/>
              </a:ext>
            </a:extLst>
          </p:cNvPr>
          <p:cNvSpPr>
            <a:spLocks noGrp="1"/>
          </p:cNvSpPr>
          <p:nvPr>
            <p:ph idx="1"/>
          </p:nvPr>
        </p:nvSpPr>
        <p:spPr/>
        <p:txBody>
          <a:bodyPr/>
          <a:lstStyle/>
          <a:p>
            <a:r>
              <a:rPr lang="en-US" b="1" dirty="0"/>
              <a:t>We have discussed problems of plain quadratic placement</a:t>
            </a:r>
          </a:p>
          <a:p>
            <a:pPr lvl="1"/>
            <a:r>
              <a:rPr lang="en-US" dirty="0"/>
              <a:t>Gates are easily lumped together to minimize wirelength</a:t>
            </a:r>
          </a:p>
          <a:p>
            <a:r>
              <a:rPr lang="en-US" b="1" dirty="0"/>
              <a:t>We have discussed a solution: partition-based placement</a:t>
            </a:r>
          </a:p>
          <a:p>
            <a:pPr lvl="1"/>
            <a:r>
              <a:rPr lang="en-US" dirty="0"/>
              <a:t>Partition the placement region iteratively</a:t>
            </a:r>
          </a:p>
          <a:p>
            <a:pPr lvl="1"/>
            <a:r>
              <a:rPr lang="en-US" dirty="0"/>
              <a:t>Introduce auxiliary pads between partition boundaries</a:t>
            </a:r>
          </a:p>
          <a:p>
            <a:r>
              <a:rPr lang="en-US" b="1" dirty="0"/>
              <a:t>We have discussed legalization</a:t>
            </a:r>
          </a:p>
          <a:p>
            <a:pPr lvl="1"/>
            <a:r>
              <a:rPr lang="en-US" dirty="0"/>
              <a:t>Remove all overlaps among gates</a:t>
            </a:r>
          </a:p>
          <a:p>
            <a:pPr lvl="1"/>
            <a:r>
              <a:rPr lang="en-US" dirty="0"/>
              <a:t>Improve wirelength in a local region (e.g., rows)</a:t>
            </a:r>
          </a:p>
        </p:txBody>
      </p:sp>
    </p:spTree>
    <p:extLst>
      <p:ext uri="{BB962C8B-B14F-4D97-AF65-F5344CB8AC3E}">
        <p14:creationId xmlns:p14="http://schemas.microsoft.com/office/powerpoint/2010/main" val="21199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Recap: Quadratic Placement Formulation</a:t>
            </a:r>
          </a:p>
        </p:txBody>
      </p:sp>
      <p:grpSp>
        <p:nvGrpSpPr>
          <p:cNvPr id="50" name="Group 49">
            <a:extLst>
              <a:ext uri="{FF2B5EF4-FFF2-40B4-BE49-F238E27FC236}">
                <a16:creationId xmlns:a16="http://schemas.microsoft.com/office/drawing/2014/main" id="{27904C3B-C907-7D3C-6C32-6A10E37A7DBB}"/>
              </a:ext>
            </a:extLst>
          </p:cNvPr>
          <p:cNvGrpSpPr/>
          <p:nvPr/>
        </p:nvGrpSpPr>
        <p:grpSpPr>
          <a:xfrm>
            <a:off x="836348" y="1784411"/>
            <a:ext cx="10517452" cy="4009070"/>
            <a:chOff x="-6409" y="804863"/>
            <a:chExt cx="8921909" cy="3400877"/>
          </a:xfrm>
        </p:grpSpPr>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801688" y="958850"/>
              <a:ext cx="2324100" cy="2171700"/>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2986088" y="2990850"/>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714375" y="855663"/>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1365250" y="1439863"/>
              <a:ext cx="349250" cy="4476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1349375" y="1408113"/>
              <a:ext cx="365125"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1127125" y="102870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1517650" y="18859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1806575" y="10731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2552700" y="1192213"/>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1201738" y="13398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1728788" y="1323975"/>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1711325" y="1865313"/>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2439988" y="18986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912749" y="1050345"/>
              <a:ext cx="311150" cy="296863"/>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1765300" y="1430338"/>
              <a:ext cx="1279525" cy="1566862"/>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3165475" y="29559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0" y="804863"/>
              <a:ext cx="660873"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1954213" y="3024188"/>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2062163" y="2005013"/>
              <a:ext cx="381000" cy="10414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1654175" y="3230563"/>
              <a:ext cx="781898"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2406650" y="1339850"/>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2620963" y="1819275"/>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1925638" y="1379538"/>
              <a:ext cx="433387" cy="41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1890713" y="1949450"/>
              <a:ext cx="484187" cy="1746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1876425" y="1481138"/>
              <a:ext cx="515938" cy="431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1782763" y="1474788"/>
              <a:ext cx="73025"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2460625" y="1506538"/>
              <a:ext cx="41275" cy="347662"/>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3038475" y="873125"/>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3216275" y="8223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2460625" y="1100138"/>
              <a:ext cx="617538" cy="2286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15343532-CE14-076C-644C-1B2A66EB253B}"/>
                </a:ext>
              </a:extLst>
            </p:cNvPr>
            <p:cNvGrpSpPr/>
            <p:nvPr/>
          </p:nvGrpSpPr>
          <p:grpSpPr>
            <a:xfrm>
              <a:off x="3687291" y="982680"/>
              <a:ext cx="2197043" cy="1354064"/>
              <a:chOff x="3687291" y="982680"/>
              <a:chExt cx="2197043" cy="1354064"/>
            </a:xfrm>
          </p:grpSpPr>
          <p:sp>
            <p:nvSpPr>
              <p:cNvPr id="35" name="Rectangle 23">
                <a:extLst>
                  <a:ext uri="{FF2B5EF4-FFF2-40B4-BE49-F238E27FC236}">
                    <a16:creationId xmlns:a16="http://schemas.microsoft.com/office/drawing/2014/main" id="{0E3DEC43-16FC-1F19-CBDB-990DD906ECC5}"/>
                  </a:ext>
                </a:extLst>
              </p:cNvPr>
              <p:cNvSpPr>
                <a:spLocks noChangeArrowheads="1"/>
              </p:cNvSpPr>
              <p:nvPr/>
            </p:nvSpPr>
            <p:spPr bwMode="auto">
              <a:xfrm>
                <a:off x="3687291" y="1131603"/>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 </a:t>
                </a:r>
              </a:p>
            </p:txBody>
          </p:sp>
          <p:sp>
            <p:nvSpPr>
              <p:cNvPr id="36" name="Double Bracket 35">
                <a:extLst>
                  <a:ext uri="{FF2B5EF4-FFF2-40B4-BE49-F238E27FC236}">
                    <a16:creationId xmlns:a16="http://schemas.microsoft.com/office/drawing/2014/main" id="{DDA0D88C-5EAE-1CC9-13DA-9B6EAD90657C}"/>
                  </a:ext>
                </a:extLst>
              </p:cNvPr>
              <p:cNvSpPr/>
              <p:nvPr/>
            </p:nvSpPr>
            <p:spPr bwMode="auto">
              <a:xfrm>
                <a:off x="4348596" y="1035351"/>
                <a:ext cx="1535738" cy="130139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7" name="Text Box 52">
                <a:extLst>
                  <a:ext uri="{FF2B5EF4-FFF2-40B4-BE49-F238E27FC236}">
                    <a16:creationId xmlns:a16="http://schemas.microsoft.com/office/drawing/2014/main" id="{05537783-C12A-B642-FB18-366EAC9AE1E4}"/>
                  </a:ext>
                </a:extLst>
              </p:cNvPr>
              <p:cNvSpPr txBox="1">
                <a:spLocks noChangeArrowheads="1"/>
              </p:cNvSpPr>
              <p:nvPr/>
            </p:nvSpPr>
            <p:spPr bwMode="auto">
              <a:xfrm>
                <a:off x="4433914" y="982680"/>
                <a:ext cx="1299917" cy="1311954"/>
              </a:xfrm>
              <a:prstGeom prst="rect">
                <a:avLst/>
              </a:prstGeom>
              <a:noFill/>
              <a:ln w="12700">
                <a:noFill/>
                <a:miter lim="800000"/>
                <a:headEnd/>
                <a:tailEnd/>
              </a:ln>
              <a:effectLst/>
            </p:spPr>
            <p:txBody>
              <a:bodyPr wrap="square">
                <a:prstTxWarp prst="textNoShape">
                  <a:avLst/>
                </a:prstTxWarp>
                <a:spAutoFit/>
              </a:bodyPr>
              <a:lstStyle/>
              <a:p>
                <a:pPr>
                  <a:lnSpc>
                    <a:spcPct val="90000"/>
                  </a:lnSpc>
                </a:pPr>
                <a:r>
                  <a:rPr lang="en-US" sz="2100" dirty="0">
                    <a:latin typeface="Arial" panose="020B0604020202020204" pitchFamily="34" charset="0"/>
                    <a:cs typeface="Arial" panose="020B0604020202020204" pitchFamily="34" charset="0"/>
                  </a:rPr>
                  <a:t> 0  1 10 0 0</a:t>
                </a:r>
              </a:p>
              <a:p>
                <a:pPr>
                  <a:lnSpc>
                    <a:spcPct val="90000"/>
                  </a:lnSpc>
                </a:pPr>
                <a:r>
                  <a:rPr lang="en-US" sz="2100" dirty="0">
                    <a:latin typeface="Arial" panose="020B0604020202020204" pitchFamily="34" charset="0"/>
                    <a:cs typeface="Arial" panose="020B0604020202020204" pitchFamily="34" charset="0"/>
                  </a:rPr>
                  <a:t> 1  0  1  1 1</a:t>
                </a:r>
              </a:p>
              <a:p>
                <a:pPr>
                  <a:lnSpc>
                    <a:spcPct val="90000"/>
                  </a:lnSpc>
                </a:pPr>
                <a:r>
                  <a:rPr lang="en-US" sz="2100" dirty="0">
                    <a:latin typeface="Arial" panose="020B0604020202020204" pitchFamily="34" charset="0"/>
                    <a:cs typeface="Arial" panose="020B0604020202020204" pitchFamily="34" charset="0"/>
                  </a:rPr>
                  <a:t>10 1  0  1 0</a:t>
                </a:r>
              </a:p>
              <a:p>
                <a:pPr>
                  <a:lnSpc>
                    <a:spcPct val="90000"/>
                  </a:lnSpc>
                </a:pPr>
                <a:r>
                  <a:rPr lang="en-US" sz="2100" dirty="0">
                    <a:latin typeface="Arial" panose="020B0604020202020204" pitchFamily="34" charset="0"/>
                    <a:cs typeface="Arial" panose="020B0604020202020204" pitchFamily="34" charset="0"/>
                  </a:rPr>
                  <a:t> 0  1  1  0 1</a:t>
                </a:r>
              </a:p>
              <a:p>
                <a:pPr>
                  <a:lnSpc>
                    <a:spcPct val="90000"/>
                  </a:lnSpc>
                </a:pPr>
                <a:r>
                  <a:rPr lang="en-US" sz="2100" dirty="0">
                    <a:latin typeface="Arial" panose="020B0604020202020204" pitchFamily="34" charset="0"/>
                    <a:cs typeface="Arial" panose="020B0604020202020204" pitchFamily="34" charset="0"/>
                  </a:rPr>
                  <a:t> 0  1  0  1 0 </a:t>
                </a:r>
              </a:p>
            </p:txBody>
          </p:sp>
        </p:grpSp>
        <p:sp>
          <p:nvSpPr>
            <p:cNvPr id="38" name="TextBox 37">
              <a:extLst>
                <a:ext uri="{FF2B5EF4-FFF2-40B4-BE49-F238E27FC236}">
                  <a16:creationId xmlns:a16="http://schemas.microsoft.com/office/drawing/2014/main" id="{F0F103A1-91A1-C730-A6FF-53F800844FF2}"/>
                </a:ext>
              </a:extLst>
            </p:cNvPr>
            <p:cNvSpPr txBox="1"/>
            <p:nvPr/>
          </p:nvSpPr>
          <p:spPr>
            <a:xfrm>
              <a:off x="261692" y="3657460"/>
              <a:ext cx="3882559" cy="548280"/>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409" y="1706215"/>
              <a:ext cx="1340532" cy="423346"/>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84470" y="2391005"/>
              <a:ext cx="1340532" cy="423346"/>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grpSp>
          <p:nvGrpSpPr>
            <p:cNvPr id="41" name="Group 40">
              <a:extLst>
                <a:ext uri="{FF2B5EF4-FFF2-40B4-BE49-F238E27FC236}">
                  <a16:creationId xmlns:a16="http://schemas.microsoft.com/office/drawing/2014/main" id="{63409DA4-86B2-8F96-A41C-0F53E508FC2D}"/>
                </a:ext>
              </a:extLst>
            </p:cNvPr>
            <p:cNvGrpSpPr/>
            <p:nvPr/>
          </p:nvGrpSpPr>
          <p:grpSpPr>
            <a:xfrm>
              <a:off x="6058198" y="939997"/>
              <a:ext cx="2857302" cy="1446849"/>
              <a:chOff x="6058198" y="939997"/>
              <a:chExt cx="2857302" cy="1446849"/>
            </a:xfrm>
          </p:grpSpPr>
          <p:sp>
            <p:nvSpPr>
              <p:cNvPr id="42" name="Double Bracket 41">
                <a:extLst>
                  <a:ext uri="{FF2B5EF4-FFF2-40B4-BE49-F238E27FC236}">
                    <a16:creationId xmlns:a16="http://schemas.microsoft.com/office/drawing/2014/main" id="{092C99DF-DC53-3E22-886B-E3E55676858A}"/>
                  </a:ext>
                </a:extLst>
              </p:cNvPr>
              <p:cNvSpPr/>
              <p:nvPr/>
            </p:nvSpPr>
            <p:spPr bwMode="auto">
              <a:xfrm>
                <a:off x="6749116" y="1012640"/>
                <a:ext cx="2166384" cy="134142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3" name="Rectangle 26">
                <a:extLst>
                  <a:ext uri="{FF2B5EF4-FFF2-40B4-BE49-F238E27FC236}">
                    <a16:creationId xmlns:a16="http://schemas.microsoft.com/office/drawing/2014/main" id="{620D4E13-6400-FF92-57DE-FBA1BA6B346C}"/>
                  </a:ext>
                </a:extLst>
              </p:cNvPr>
              <p:cNvSpPr>
                <a:spLocks noChangeArrowheads="1"/>
              </p:cNvSpPr>
              <p:nvPr/>
            </p:nvSpPr>
            <p:spPr bwMode="auto">
              <a:xfrm>
                <a:off x="6058198" y="1072871"/>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A</a:t>
                </a:r>
                <a:r>
                  <a:rPr lang="en-US" dirty="0">
                    <a:solidFill>
                      <a:srgbClr val="3333CC"/>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44" name="Rectangle 7">
                <a:extLst>
                  <a:ext uri="{FF2B5EF4-FFF2-40B4-BE49-F238E27FC236}">
                    <a16:creationId xmlns:a16="http://schemas.microsoft.com/office/drawing/2014/main" id="{7A601110-0FDC-434E-697A-0A7DE1EF2122}"/>
                  </a:ext>
                </a:extLst>
              </p:cNvPr>
              <p:cNvSpPr>
                <a:spLocks noChangeArrowheads="1"/>
              </p:cNvSpPr>
              <p:nvPr/>
            </p:nvSpPr>
            <p:spPr bwMode="auto">
              <a:xfrm>
                <a:off x="6409852" y="939997"/>
                <a:ext cx="2342973"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100" dirty="0">
                    <a:latin typeface="Arial" panose="020B0604020202020204" pitchFamily="34" charset="0"/>
                    <a:cs typeface="Arial" panose="020B0604020202020204" pitchFamily="34" charset="0"/>
                  </a:rPr>
                  <a:t>        21  -1  -10   0   0</a:t>
                </a:r>
              </a:p>
              <a:p>
                <a:r>
                  <a:rPr lang="en-US" sz="2100" dirty="0">
                    <a:latin typeface="Arial" panose="020B0604020202020204" pitchFamily="34" charset="0"/>
                    <a:cs typeface="Arial" panose="020B0604020202020204" pitchFamily="34" charset="0"/>
                  </a:rPr>
                  <a:t>         -1   4    -1  -1 -1</a:t>
                </a:r>
              </a:p>
              <a:p>
                <a:r>
                  <a:rPr lang="en-US" sz="2100" dirty="0">
                    <a:latin typeface="Arial" panose="020B0604020202020204" pitchFamily="34" charset="0"/>
                    <a:cs typeface="Arial" panose="020B0604020202020204" pitchFamily="34" charset="0"/>
                  </a:rPr>
                  <a:t>       -10  -1   13  -1  0</a:t>
                </a:r>
              </a:p>
              <a:p>
                <a:r>
                  <a:rPr lang="en-US" sz="2100" dirty="0">
                    <a:latin typeface="Arial" panose="020B0604020202020204" pitchFamily="34" charset="0"/>
                    <a:cs typeface="Arial" panose="020B0604020202020204" pitchFamily="34" charset="0"/>
                  </a:rPr>
                  <a:t>          0  -1    -1   4 -1</a:t>
                </a:r>
              </a:p>
              <a:p>
                <a:r>
                  <a:rPr lang="en-US" sz="2100" dirty="0">
                    <a:latin typeface="Arial" panose="020B0604020202020204" pitchFamily="34" charset="0"/>
                    <a:cs typeface="Arial" panose="020B0604020202020204" pitchFamily="34" charset="0"/>
                  </a:rPr>
                  <a:t>          0  -1     0  -1  3</a:t>
                </a:r>
              </a:p>
            </p:txBody>
          </p:sp>
        </p:grpSp>
        <p:grpSp>
          <p:nvGrpSpPr>
            <p:cNvPr id="45" name="Group 44">
              <a:extLst>
                <a:ext uri="{FF2B5EF4-FFF2-40B4-BE49-F238E27FC236}">
                  <a16:creationId xmlns:a16="http://schemas.microsoft.com/office/drawing/2014/main" id="{947A082B-886E-AA5E-6341-088C2630CCE7}"/>
                </a:ext>
              </a:extLst>
            </p:cNvPr>
            <p:cNvGrpSpPr/>
            <p:nvPr/>
          </p:nvGrpSpPr>
          <p:grpSpPr>
            <a:xfrm>
              <a:off x="4846645" y="2685856"/>
              <a:ext cx="2837361" cy="1458756"/>
              <a:chOff x="4846645" y="2685856"/>
              <a:chExt cx="2837361" cy="1458756"/>
            </a:xfrm>
          </p:grpSpPr>
          <p:sp>
            <p:nvSpPr>
              <p:cNvPr id="46" name="Double Bracket 45">
                <a:extLst>
                  <a:ext uri="{FF2B5EF4-FFF2-40B4-BE49-F238E27FC236}">
                    <a16:creationId xmlns:a16="http://schemas.microsoft.com/office/drawing/2014/main" id="{A0FA52F8-B9FE-B92B-D8D3-02E47A46FA8F}"/>
                  </a:ext>
                </a:extLst>
              </p:cNvPr>
              <p:cNvSpPr/>
              <p:nvPr/>
            </p:nvSpPr>
            <p:spPr bwMode="auto">
              <a:xfrm>
                <a:off x="7170905" y="2781453"/>
                <a:ext cx="513101"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7" name="Double Bracket 46">
                <a:extLst>
                  <a:ext uri="{FF2B5EF4-FFF2-40B4-BE49-F238E27FC236}">
                    <a16:creationId xmlns:a16="http://schemas.microsoft.com/office/drawing/2014/main" id="{3E9338E9-758B-C306-85EC-B605CFDCE43B}"/>
                  </a:ext>
                </a:extLst>
              </p:cNvPr>
              <p:cNvSpPr/>
              <p:nvPr/>
            </p:nvSpPr>
            <p:spPr bwMode="auto">
              <a:xfrm>
                <a:off x="5459896" y="2802240"/>
                <a:ext cx="627017"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E9E168EB-4C43-CC04-9100-009D459F28F9}"/>
                  </a:ext>
                </a:extLst>
              </p:cNvPr>
              <p:cNvSpPr>
                <a:spLocks noChangeArrowheads="1"/>
              </p:cNvSpPr>
              <p:nvPr/>
            </p:nvSpPr>
            <p:spPr bwMode="auto">
              <a:xfrm>
                <a:off x="4846645" y="2685856"/>
                <a:ext cx="1150408"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err="1">
                    <a:solidFill>
                      <a:srgbClr val="0B4B8E"/>
                    </a:solidFill>
                    <a:latin typeface="Arial" panose="020B0604020202020204" pitchFamily="34" charset="0"/>
                    <a:cs typeface="Arial" panose="020B0604020202020204" pitchFamily="34" charset="0"/>
                  </a:rPr>
                  <a:t>b</a:t>
                </a:r>
                <a:r>
                  <a:rPr lang="en-US" sz="2100" b="1" baseline="-25000" dirty="0" err="1">
                    <a:solidFill>
                      <a:srgbClr val="0B4B8E"/>
                    </a:solidFill>
                    <a:latin typeface="Arial" panose="020B0604020202020204" pitchFamily="34" charset="0"/>
                    <a:cs typeface="Arial" panose="020B0604020202020204" pitchFamily="34" charset="0"/>
                  </a:rPr>
                  <a:t>x</a:t>
                </a:r>
                <a:r>
                  <a:rPr lang="en-US" sz="2100" dirty="0">
                    <a:latin typeface="Arial" panose="020B0604020202020204" pitchFamily="34" charset="0"/>
                    <a:cs typeface="Arial" panose="020B0604020202020204" pitchFamily="34" charset="0"/>
                  </a:rPr>
                  <a:t> =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0.5</a:t>
                </a:r>
              </a:p>
            </p:txBody>
          </p:sp>
          <p:sp>
            <p:nvSpPr>
              <p:cNvPr id="49" name="Rectangle 27">
                <a:extLst>
                  <a:ext uri="{FF2B5EF4-FFF2-40B4-BE49-F238E27FC236}">
                    <a16:creationId xmlns:a16="http://schemas.microsoft.com/office/drawing/2014/main" id="{0A4C7FB9-527A-2E40-FAF0-11FF9B3EBE05}"/>
                  </a:ext>
                </a:extLst>
              </p:cNvPr>
              <p:cNvSpPr>
                <a:spLocks noChangeArrowheads="1"/>
              </p:cNvSpPr>
              <p:nvPr/>
            </p:nvSpPr>
            <p:spPr bwMode="auto">
              <a:xfrm>
                <a:off x="6577612" y="2697763"/>
                <a:ext cx="1021227"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a:solidFill>
                      <a:srgbClr val="0B4B8E"/>
                    </a:solidFill>
                    <a:latin typeface="Arial" panose="020B0604020202020204" pitchFamily="34" charset="0"/>
                    <a:cs typeface="Arial" panose="020B0604020202020204" pitchFamily="34" charset="0"/>
                  </a:rPr>
                  <a:t>b</a:t>
                </a:r>
                <a:r>
                  <a:rPr lang="en-US" sz="2100" b="1" baseline="-25000" dirty="0">
                    <a:solidFill>
                      <a:srgbClr val="0B4B8E"/>
                    </a:solidFill>
                    <a:latin typeface="Arial" panose="020B0604020202020204" pitchFamily="34" charset="0"/>
                    <a:cs typeface="Arial" panose="020B0604020202020204" pitchFamily="34" charset="0"/>
                  </a:rPr>
                  <a:t>y</a:t>
                </a:r>
                <a:r>
                  <a:rPr lang="en-US" sz="2100" dirty="0">
                    <a:latin typeface="Arial" panose="020B0604020202020204" pitchFamily="34" charset="0"/>
                    <a:cs typeface="Arial" panose="020B0604020202020204" pitchFamily="34" charset="0"/>
                  </a:rPr>
                  <a:t> =   10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a:t>
                </a:r>
              </a:p>
            </p:txBody>
          </p:sp>
        </p:grpSp>
      </p:grpSp>
    </p:spTree>
    <p:extLst>
      <p:ext uri="{BB962C8B-B14F-4D97-AF65-F5344CB8AC3E}">
        <p14:creationId xmlns:p14="http://schemas.microsoft.com/office/powerpoint/2010/main" val="206718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D786-72B1-6ABC-8481-781311AAF55F}"/>
              </a:ext>
            </a:extLst>
          </p:cNvPr>
          <p:cNvSpPr>
            <a:spLocks noGrp="1"/>
          </p:cNvSpPr>
          <p:nvPr>
            <p:ph type="title"/>
          </p:nvPr>
        </p:nvSpPr>
        <p:spPr/>
        <p:txBody>
          <a:bodyPr/>
          <a:lstStyle/>
          <a:p>
            <a:r>
              <a:rPr lang="en-US" dirty="0"/>
              <a:t>Recap: Quadratic Placement Result</a:t>
            </a:r>
          </a:p>
        </p:txBody>
      </p:sp>
      <p:grpSp>
        <p:nvGrpSpPr>
          <p:cNvPr id="9" name="Group 8">
            <a:extLst>
              <a:ext uri="{FF2B5EF4-FFF2-40B4-BE49-F238E27FC236}">
                <a16:creationId xmlns:a16="http://schemas.microsoft.com/office/drawing/2014/main" id="{93CFC7F4-331E-7589-CC0F-FBB9C41CEEAC}"/>
              </a:ext>
            </a:extLst>
          </p:cNvPr>
          <p:cNvGrpSpPr/>
          <p:nvPr/>
        </p:nvGrpSpPr>
        <p:grpSpPr>
          <a:xfrm>
            <a:off x="838200" y="1402984"/>
            <a:ext cx="10843881" cy="5184251"/>
            <a:chOff x="217993" y="939800"/>
            <a:chExt cx="8288139" cy="3962400"/>
          </a:xfrm>
        </p:grpSpPr>
        <p:pic>
          <p:nvPicPr>
            <p:cNvPr id="6" name="Picture 5">
              <a:extLst>
                <a:ext uri="{FF2B5EF4-FFF2-40B4-BE49-F238E27FC236}">
                  <a16:creationId xmlns:a16="http://schemas.microsoft.com/office/drawing/2014/main" id="{EB3C2EB1-F69E-56A0-6E76-BC3BC0C5F0A4}"/>
                </a:ext>
              </a:extLst>
            </p:cNvPr>
            <p:cNvPicPr>
              <a:picLocks noChangeAspect="1"/>
            </p:cNvPicPr>
            <p:nvPr/>
          </p:nvPicPr>
          <p:blipFill>
            <a:blip r:embed="rId2"/>
            <a:stretch>
              <a:fillRect/>
            </a:stretch>
          </p:blipFill>
          <p:spPr>
            <a:xfrm>
              <a:off x="217993" y="1696420"/>
              <a:ext cx="3481540" cy="2449159"/>
            </a:xfrm>
            <a:prstGeom prst="rect">
              <a:avLst/>
            </a:prstGeom>
          </p:spPr>
        </p:pic>
        <p:sp>
          <p:nvSpPr>
            <p:cNvPr id="7" name="Right Arrow 6">
              <a:extLst>
                <a:ext uri="{FF2B5EF4-FFF2-40B4-BE49-F238E27FC236}">
                  <a16:creationId xmlns:a16="http://schemas.microsoft.com/office/drawing/2014/main" id="{2F17273F-9687-086C-786B-820129BBE812}"/>
                </a:ext>
              </a:extLst>
            </p:cNvPr>
            <p:cNvSpPr/>
            <p:nvPr/>
          </p:nvSpPr>
          <p:spPr bwMode="auto">
            <a:xfrm>
              <a:off x="3794572" y="2450278"/>
              <a:ext cx="564434" cy="545219"/>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pic>
          <p:nvPicPr>
            <p:cNvPr id="8" name="Picture 7">
              <a:extLst>
                <a:ext uri="{FF2B5EF4-FFF2-40B4-BE49-F238E27FC236}">
                  <a16:creationId xmlns:a16="http://schemas.microsoft.com/office/drawing/2014/main" id="{255AF5CE-B083-417A-BBD9-2B6840709C4E}"/>
                </a:ext>
              </a:extLst>
            </p:cNvPr>
            <p:cNvPicPr>
              <a:picLocks noChangeAspect="1"/>
            </p:cNvPicPr>
            <p:nvPr/>
          </p:nvPicPr>
          <p:blipFill>
            <a:blip r:embed="rId3"/>
            <a:stretch>
              <a:fillRect/>
            </a:stretch>
          </p:blipFill>
          <p:spPr>
            <a:xfrm>
              <a:off x="4229100" y="939800"/>
              <a:ext cx="4277032" cy="3962400"/>
            </a:xfrm>
            <a:prstGeom prst="rect">
              <a:avLst/>
            </a:prstGeom>
          </p:spPr>
        </p:pic>
      </p:grpSp>
      <p:sp>
        <p:nvSpPr>
          <p:cNvPr id="3" name="TextBox 2">
            <a:extLst>
              <a:ext uri="{FF2B5EF4-FFF2-40B4-BE49-F238E27FC236}">
                <a16:creationId xmlns:a16="http://schemas.microsoft.com/office/drawing/2014/main" id="{380E554F-9DF6-FDB2-6C63-1914265361FE}"/>
              </a:ext>
            </a:extLst>
          </p:cNvPr>
          <p:cNvSpPr txBox="1"/>
          <p:nvPr/>
        </p:nvSpPr>
        <p:spPr>
          <a:xfrm>
            <a:off x="838200" y="1645204"/>
            <a:ext cx="4555112" cy="400110"/>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000" dirty="0">
                <a:latin typeface="Arial" panose="020B0604020202020204" pitchFamily="34" charset="0"/>
                <a:cs typeface="Arial" panose="020B0604020202020204" pitchFamily="34" charset="0"/>
              </a:rPr>
              <a:t>Placement </a:t>
            </a:r>
            <a:r>
              <a:rPr lang="en-US" sz="2000" dirty="0">
                <a:latin typeface="Arial" panose="020B0604020202020204" pitchFamily="34" charset="0"/>
                <a:cs typeface="Arial" panose="020B0604020202020204" pitchFamily="34" charset="0"/>
                <a:sym typeface="Wingdings" pitchFamily="2" charset="2"/>
              </a:rPr>
              <a:t> </a:t>
            </a:r>
            <a:r>
              <a:rPr lang="en-US" sz="2000" dirty="0">
                <a:latin typeface="Arial" panose="020B0604020202020204" pitchFamily="34" charset="0"/>
                <a:cs typeface="Arial" panose="020B0604020202020204" pitchFamily="34" charset="0"/>
              </a:rPr>
              <a:t>Solving a linear system</a:t>
            </a:r>
          </a:p>
        </p:txBody>
      </p:sp>
    </p:spTree>
    <p:extLst>
      <p:ext uri="{BB962C8B-B14F-4D97-AF65-F5344CB8AC3E}">
        <p14:creationId xmlns:p14="http://schemas.microsoft.com/office/powerpoint/2010/main" val="61698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Recap: Two Practice Examples</a:t>
            </a:r>
          </a:p>
        </p:txBody>
      </p:sp>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1788960"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1686033" y="1844296"/>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2453307"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2434593" y="2495543"/>
            <a:ext cx="430422" cy="0"/>
          </a:xfrm>
          <a:prstGeom prst="line">
            <a:avLst/>
          </a:prstGeom>
          <a:noFill/>
          <a:ln w="28575"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2172597"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2632961"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2973556"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3853113"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2260553"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2881858"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2861272"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3720245"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1919883" y="2073794"/>
            <a:ext cx="366794" cy="349952"/>
          </a:xfrm>
          <a:prstGeom prst="line">
            <a:avLst/>
          </a:prstGeom>
          <a:noFill/>
          <a:ln w="28575"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4575474"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843903"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3147596" y="4400627"/>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3274852" y="3199189"/>
            <a:ext cx="449136" cy="1227638"/>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2793901"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3680945"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3933584"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3072740"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2945485"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3744572"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4425762" y="1864881"/>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4635358"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3744572" y="2132491"/>
            <a:ext cx="727975" cy="269481"/>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0F103A1-91A1-C730-A6FF-53F800844FF2}"/>
              </a:ext>
            </a:extLst>
          </p:cNvPr>
          <p:cNvSpPr txBox="1"/>
          <p:nvPr/>
        </p:nvSpPr>
        <p:spPr>
          <a:xfrm>
            <a:off x="843903" y="5234875"/>
            <a:ext cx="434670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All wire weights = 1</a:t>
            </a:r>
            <a:endParaRPr lang="en-US" sz="2400" b="1" dirty="0">
              <a:solidFill>
                <a:srgbClr val="0B4B8E"/>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824A175-F438-F45C-B88C-576B1F7AB5E9}"/>
              </a:ext>
            </a:extLst>
          </p:cNvPr>
          <p:cNvSpPr>
            <a:spLocks noChangeArrowheads="1"/>
          </p:cNvSpPr>
          <p:nvPr/>
        </p:nvSpPr>
        <p:spPr bwMode="auto">
          <a:xfrm>
            <a:off x="7042521"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A44CA8F2-53C4-0FBD-1063-0857302201EE}"/>
              </a:ext>
            </a:extLst>
          </p:cNvPr>
          <p:cNvSpPr>
            <a:spLocks noChangeShapeType="1"/>
          </p:cNvSpPr>
          <p:nvPr/>
        </p:nvSpPr>
        <p:spPr bwMode="auto">
          <a:xfrm>
            <a:off x="7706868"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6">
            <a:extLst>
              <a:ext uri="{FF2B5EF4-FFF2-40B4-BE49-F238E27FC236}">
                <a16:creationId xmlns:a16="http://schemas.microsoft.com/office/drawing/2014/main" id="{C39D601F-9BD7-3A89-0344-873C55FE819F}"/>
              </a:ext>
            </a:extLst>
          </p:cNvPr>
          <p:cNvSpPr>
            <a:spLocks noChangeShapeType="1"/>
          </p:cNvSpPr>
          <p:nvPr/>
        </p:nvSpPr>
        <p:spPr bwMode="auto">
          <a:xfrm>
            <a:off x="7688154" y="2495543"/>
            <a:ext cx="430422" cy="0"/>
          </a:xfrm>
          <a:prstGeom prst="line">
            <a:avLst/>
          </a:prstGeom>
          <a:noFill/>
          <a:ln w="28575"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7">
            <a:extLst>
              <a:ext uri="{FF2B5EF4-FFF2-40B4-BE49-F238E27FC236}">
                <a16:creationId xmlns:a16="http://schemas.microsoft.com/office/drawing/2014/main" id="{26705A34-818A-9D39-5557-A2EB39DA12FD}"/>
              </a:ext>
            </a:extLst>
          </p:cNvPr>
          <p:cNvSpPr>
            <a:spLocks noChangeArrowheads="1"/>
          </p:cNvSpPr>
          <p:nvPr/>
        </p:nvSpPr>
        <p:spPr bwMode="auto">
          <a:xfrm>
            <a:off x="7426158"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28" name="Rectangle 8">
            <a:extLst>
              <a:ext uri="{FF2B5EF4-FFF2-40B4-BE49-F238E27FC236}">
                <a16:creationId xmlns:a16="http://schemas.microsoft.com/office/drawing/2014/main" id="{12904A4D-03D8-C262-9821-25F9C8D6205C}"/>
              </a:ext>
            </a:extLst>
          </p:cNvPr>
          <p:cNvSpPr>
            <a:spLocks noChangeArrowheads="1"/>
          </p:cNvSpPr>
          <p:nvPr/>
        </p:nvSpPr>
        <p:spPr bwMode="auto">
          <a:xfrm>
            <a:off x="7886522"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34" name="Rectangle 9">
            <a:extLst>
              <a:ext uri="{FF2B5EF4-FFF2-40B4-BE49-F238E27FC236}">
                <a16:creationId xmlns:a16="http://schemas.microsoft.com/office/drawing/2014/main" id="{06F7B40D-E165-5183-22CB-7B54DDA93022}"/>
              </a:ext>
            </a:extLst>
          </p:cNvPr>
          <p:cNvSpPr>
            <a:spLocks noChangeArrowheads="1"/>
          </p:cNvSpPr>
          <p:nvPr/>
        </p:nvSpPr>
        <p:spPr bwMode="auto">
          <a:xfrm>
            <a:off x="8227117"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37" name="Rectangle 10">
            <a:extLst>
              <a:ext uri="{FF2B5EF4-FFF2-40B4-BE49-F238E27FC236}">
                <a16:creationId xmlns:a16="http://schemas.microsoft.com/office/drawing/2014/main" id="{D987EDA8-394B-86CC-1266-940AE329673B}"/>
              </a:ext>
            </a:extLst>
          </p:cNvPr>
          <p:cNvSpPr>
            <a:spLocks noChangeArrowheads="1"/>
          </p:cNvSpPr>
          <p:nvPr/>
        </p:nvSpPr>
        <p:spPr bwMode="auto">
          <a:xfrm>
            <a:off x="9106674"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39" name="Oval 11">
            <a:extLst>
              <a:ext uri="{FF2B5EF4-FFF2-40B4-BE49-F238E27FC236}">
                <a16:creationId xmlns:a16="http://schemas.microsoft.com/office/drawing/2014/main" id="{921C1A32-72C1-5525-BF98-ED632B274301}"/>
              </a:ext>
            </a:extLst>
          </p:cNvPr>
          <p:cNvSpPr>
            <a:spLocks noChangeArrowheads="1"/>
          </p:cNvSpPr>
          <p:nvPr/>
        </p:nvSpPr>
        <p:spPr bwMode="auto">
          <a:xfrm>
            <a:off x="7514114"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40" name="Oval 12">
            <a:extLst>
              <a:ext uri="{FF2B5EF4-FFF2-40B4-BE49-F238E27FC236}">
                <a16:creationId xmlns:a16="http://schemas.microsoft.com/office/drawing/2014/main" id="{A0D4B360-03DF-EC83-7709-61BCB2897866}"/>
              </a:ext>
            </a:extLst>
          </p:cNvPr>
          <p:cNvSpPr>
            <a:spLocks noChangeArrowheads="1"/>
          </p:cNvSpPr>
          <p:nvPr/>
        </p:nvSpPr>
        <p:spPr bwMode="auto">
          <a:xfrm>
            <a:off x="8135419"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41" name="Oval 13">
            <a:extLst>
              <a:ext uri="{FF2B5EF4-FFF2-40B4-BE49-F238E27FC236}">
                <a16:creationId xmlns:a16="http://schemas.microsoft.com/office/drawing/2014/main" id="{94C8CB5F-0180-B0DA-DE14-50564F1E59D7}"/>
              </a:ext>
            </a:extLst>
          </p:cNvPr>
          <p:cNvSpPr>
            <a:spLocks noChangeArrowheads="1"/>
          </p:cNvSpPr>
          <p:nvPr/>
        </p:nvSpPr>
        <p:spPr bwMode="auto">
          <a:xfrm>
            <a:off x="8114833"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44" name="Oval 14">
            <a:extLst>
              <a:ext uri="{FF2B5EF4-FFF2-40B4-BE49-F238E27FC236}">
                <a16:creationId xmlns:a16="http://schemas.microsoft.com/office/drawing/2014/main" id="{B9BD7ABD-A01F-1334-0E51-2F57B045B4FF}"/>
              </a:ext>
            </a:extLst>
          </p:cNvPr>
          <p:cNvSpPr>
            <a:spLocks noChangeArrowheads="1"/>
          </p:cNvSpPr>
          <p:nvPr/>
        </p:nvSpPr>
        <p:spPr bwMode="auto">
          <a:xfrm>
            <a:off x="8973806"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45" name="Rectangle 17">
            <a:extLst>
              <a:ext uri="{FF2B5EF4-FFF2-40B4-BE49-F238E27FC236}">
                <a16:creationId xmlns:a16="http://schemas.microsoft.com/office/drawing/2014/main" id="{CAD3E0B3-8D76-EA37-6F62-9F2781DB5AB0}"/>
              </a:ext>
            </a:extLst>
          </p:cNvPr>
          <p:cNvSpPr>
            <a:spLocks noChangeArrowheads="1"/>
          </p:cNvSpPr>
          <p:nvPr/>
        </p:nvSpPr>
        <p:spPr bwMode="auto">
          <a:xfrm>
            <a:off x="9829035"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50" name="Rectangle 18">
            <a:extLst>
              <a:ext uri="{FF2B5EF4-FFF2-40B4-BE49-F238E27FC236}">
                <a16:creationId xmlns:a16="http://schemas.microsoft.com/office/drawing/2014/main" id="{9736C99B-D331-5398-2BCC-AC25C2AE9F64}"/>
              </a:ext>
            </a:extLst>
          </p:cNvPr>
          <p:cNvSpPr>
            <a:spLocks noChangeArrowheads="1"/>
          </p:cNvSpPr>
          <p:nvPr/>
        </p:nvSpPr>
        <p:spPr bwMode="auto">
          <a:xfrm>
            <a:off x="6097464"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51" name="Rectangle 21">
            <a:extLst>
              <a:ext uri="{FF2B5EF4-FFF2-40B4-BE49-F238E27FC236}">
                <a16:creationId xmlns:a16="http://schemas.microsoft.com/office/drawing/2014/main" id="{E42A60B5-F016-7F69-5C31-D7F6789F36AF}"/>
              </a:ext>
            </a:extLst>
          </p:cNvPr>
          <p:cNvSpPr>
            <a:spLocks noChangeArrowheads="1"/>
          </p:cNvSpPr>
          <p:nvPr/>
        </p:nvSpPr>
        <p:spPr bwMode="auto">
          <a:xfrm>
            <a:off x="8047462"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52" name="Oval 35">
            <a:extLst>
              <a:ext uri="{FF2B5EF4-FFF2-40B4-BE49-F238E27FC236}">
                <a16:creationId xmlns:a16="http://schemas.microsoft.com/office/drawing/2014/main" id="{9C58C226-BBAF-304D-F4E2-5CCC8EC83B55}"/>
              </a:ext>
            </a:extLst>
          </p:cNvPr>
          <p:cNvSpPr>
            <a:spLocks noChangeArrowheads="1"/>
          </p:cNvSpPr>
          <p:nvPr/>
        </p:nvSpPr>
        <p:spPr bwMode="auto">
          <a:xfrm>
            <a:off x="8934506"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53" name="Rectangle 36">
            <a:extLst>
              <a:ext uri="{FF2B5EF4-FFF2-40B4-BE49-F238E27FC236}">
                <a16:creationId xmlns:a16="http://schemas.microsoft.com/office/drawing/2014/main" id="{A38BE97A-6E6B-88AD-BB31-7378AD814780}"/>
              </a:ext>
            </a:extLst>
          </p:cNvPr>
          <p:cNvSpPr>
            <a:spLocks noChangeArrowheads="1"/>
          </p:cNvSpPr>
          <p:nvPr/>
        </p:nvSpPr>
        <p:spPr bwMode="auto">
          <a:xfrm>
            <a:off x="9187145"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54" name="Line 38">
            <a:extLst>
              <a:ext uri="{FF2B5EF4-FFF2-40B4-BE49-F238E27FC236}">
                <a16:creationId xmlns:a16="http://schemas.microsoft.com/office/drawing/2014/main" id="{3F21B7FB-C17C-63B0-9C5F-2D71A5E703B6}"/>
              </a:ext>
            </a:extLst>
          </p:cNvPr>
          <p:cNvSpPr>
            <a:spLocks noChangeShapeType="1"/>
          </p:cNvSpPr>
          <p:nvPr/>
        </p:nvSpPr>
        <p:spPr bwMode="auto">
          <a:xfrm>
            <a:off x="8326301"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Line 40">
            <a:extLst>
              <a:ext uri="{FF2B5EF4-FFF2-40B4-BE49-F238E27FC236}">
                <a16:creationId xmlns:a16="http://schemas.microsoft.com/office/drawing/2014/main" id="{D6242C9E-7F80-D943-8BBD-BD002F1CBFDD}"/>
              </a:ext>
            </a:extLst>
          </p:cNvPr>
          <p:cNvSpPr>
            <a:spLocks noChangeShapeType="1"/>
          </p:cNvSpPr>
          <p:nvPr/>
        </p:nvSpPr>
        <p:spPr bwMode="auto">
          <a:xfrm flipH="1">
            <a:off x="8199046"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Line 41">
            <a:extLst>
              <a:ext uri="{FF2B5EF4-FFF2-40B4-BE49-F238E27FC236}">
                <a16:creationId xmlns:a16="http://schemas.microsoft.com/office/drawing/2014/main" id="{64B13BDF-7382-BEBC-3E25-8D7A4F8497A3}"/>
              </a:ext>
            </a:extLst>
          </p:cNvPr>
          <p:cNvSpPr>
            <a:spLocks noChangeShapeType="1"/>
          </p:cNvSpPr>
          <p:nvPr/>
        </p:nvSpPr>
        <p:spPr bwMode="auto">
          <a:xfrm flipH="1">
            <a:off x="8998133"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43">
            <a:extLst>
              <a:ext uri="{FF2B5EF4-FFF2-40B4-BE49-F238E27FC236}">
                <a16:creationId xmlns:a16="http://schemas.microsoft.com/office/drawing/2014/main" id="{37FA04D9-08D9-553F-2451-6CC6E086D9D9}"/>
              </a:ext>
            </a:extLst>
          </p:cNvPr>
          <p:cNvSpPr>
            <a:spLocks noChangeArrowheads="1"/>
          </p:cNvSpPr>
          <p:nvPr/>
        </p:nvSpPr>
        <p:spPr bwMode="auto">
          <a:xfrm>
            <a:off x="9888919"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58" name="TextBox 57">
            <a:extLst>
              <a:ext uri="{FF2B5EF4-FFF2-40B4-BE49-F238E27FC236}">
                <a16:creationId xmlns:a16="http://schemas.microsoft.com/office/drawing/2014/main" id="{D9363DF7-0069-CEB7-FBF2-B66E0CC57A5A}"/>
              </a:ext>
            </a:extLst>
          </p:cNvPr>
          <p:cNvSpPr txBox="1"/>
          <p:nvPr/>
        </p:nvSpPr>
        <p:spPr>
          <a:xfrm>
            <a:off x="6096000" y="5234875"/>
            <a:ext cx="4501447"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All wire weights = 1</a:t>
            </a:r>
            <a:endParaRPr lang="en-US" sz="2400" b="1" dirty="0">
              <a:solidFill>
                <a:srgbClr val="0B4B8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609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37E0-2CD0-75A9-D557-77EBF8E7EBEC}"/>
              </a:ext>
            </a:extLst>
          </p:cNvPr>
          <p:cNvSpPr>
            <a:spLocks noGrp="1"/>
          </p:cNvSpPr>
          <p:nvPr>
            <p:ph type="title"/>
          </p:nvPr>
        </p:nvSpPr>
        <p:spPr/>
        <p:txBody>
          <a:bodyPr>
            <a:normAutofit/>
          </a:bodyPr>
          <a:lstStyle/>
          <a:p>
            <a:r>
              <a:rPr lang="en-US" dirty="0"/>
              <a:t>How does Quadratic Placement Look?</a:t>
            </a:r>
          </a:p>
        </p:txBody>
      </p:sp>
      <p:sp>
        <p:nvSpPr>
          <p:cNvPr id="3" name="Content Placeholder 2">
            <a:extLst>
              <a:ext uri="{FF2B5EF4-FFF2-40B4-BE49-F238E27FC236}">
                <a16:creationId xmlns:a16="http://schemas.microsoft.com/office/drawing/2014/main" id="{88C7D3DF-58AA-F038-E8BF-140BBFA85535}"/>
              </a:ext>
            </a:extLst>
          </p:cNvPr>
          <p:cNvSpPr>
            <a:spLocks noGrp="1"/>
          </p:cNvSpPr>
          <p:nvPr>
            <p:ph idx="1"/>
          </p:nvPr>
        </p:nvSpPr>
        <p:spPr>
          <a:xfrm>
            <a:off x="838200" y="1466849"/>
            <a:ext cx="6096000" cy="4710113"/>
          </a:xfrm>
        </p:spPr>
        <p:txBody>
          <a:bodyPr>
            <a:normAutofit/>
          </a:bodyPr>
          <a:lstStyle/>
          <a:p>
            <a:r>
              <a:rPr lang="en-US" b="1" dirty="0"/>
              <a:t>Like the right figure:  </a:t>
            </a:r>
          </a:p>
          <a:p>
            <a:pPr lvl="1"/>
            <a:r>
              <a:rPr lang="en-US" dirty="0"/>
              <a:t>Small IBM ASIC, few thousand gates</a:t>
            </a:r>
          </a:p>
          <a:p>
            <a:pPr lvl="1"/>
            <a:r>
              <a:rPr lang="en-US" dirty="0"/>
              <a:t>All lumped together to give the minimum wirelength</a:t>
            </a:r>
          </a:p>
          <a:p>
            <a:r>
              <a:rPr lang="en-US" b="1" dirty="0"/>
              <a:t>New problem:</a:t>
            </a:r>
          </a:p>
          <a:p>
            <a:pPr lvl="1"/>
            <a:r>
              <a:rPr lang="en-US" dirty="0">
                <a:solidFill>
                  <a:srgbClr val="000000"/>
                </a:solidFill>
              </a:rPr>
              <a:t>Quadratic model minimizes wirelength for big netlists, in a numerical way</a:t>
            </a:r>
          </a:p>
          <a:p>
            <a:pPr lvl="1"/>
            <a:r>
              <a:rPr lang="en-US" dirty="0">
                <a:solidFill>
                  <a:srgbClr val="000000"/>
                </a:solidFill>
              </a:rPr>
              <a:t>But ignores that gates have physical size, cannot be on top of each other</a:t>
            </a:r>
          </a:p>
          <a:p>
            <a:pPr lvl="1"/>
            <a:r>
              <a:rPr lang="en-US" dirty="0">
                <a:solidFill>
                  <a:srgbClr val="000000"/>
                </a:solidFill>
              </a:rPr>
              <a:t>Now, we have to fix this…</a:t>
            </a:r>
          </a:p>
          <a:p>
            <a:pPr lvl="1"/>
            <a:r>
              <a:rPr lang="en-US" dirty="0">
                <a:solidFill>
                  <a:srgbClr val="000000"/>
                </a:solidFill>
              </a:rPr>
              <a:t>Our solution:  </a:t>
            </a:r>
            <a:r>
              <a:rPr lang="en-US" dirty="0">
                <a:solidFill>
                  <a:srgbClr val="FF0000"/>
                </a:solidFill>
              </a:rPr>
              <a:t>recursive partitioning</a:t>
            </a:r>
          </a:p>
          <a:p>
            <a:pPr marL="0" indent="0">
              <a:buNone/>
            </a:pPr>
            <a:endParaRPr lang="en-US" dirty="0"/>
          </a:p>
        </p:txBody>
      </p:sp>
      <p:pic>
        <p:nvPicPr>
          <p:cNvPr id="4" name="Picture 5" descr="Q">
            <a:extLst>
              <a:ext uri="{FF2B5EF4-FFF2-40B4-BE49-F238E27FC236}">
                <a16:creationId xmlns:a16="http://schemas.microsoft.com/office/drawing/2014/main" id="{5A660CDD-7685-12B9-D347-CE712C6BE24A}"/>
              </a:ext>
            </a:extLst>
          </p:cNvPr>
          <p:cNvPicPr>
            <a:picLocks noChangeAspect="1" noChangeArrowheads="1"/>
          </p:cNvPicPr>
          <p:nvPr/>
        </p:nvPicPr>
        <p:blipFill>
          <a:blip r:embed="rId2">
            <a:lum bright="-30000" contrast="50000"/>
          </a:blip>
          <a:srcRect/>
          <a:stretch>
            <a:fillRect/>
          </a:stretch>
        </p:blipFill>
        <p:spPr bwMode="auto">
          <a:xfrm>
            <a:off x="7098612" y="1692403"/>
            <a:ext cx="4255188" cy="3995709"/>
          </a:xfrm>
          <a:prstGeom prst="rect">
            <a:avLst/>
          </a:prstGeom>
          <a:noFill/>
          <a:ln w="9525">
            <a:noFill/>
            <a:miter lim="800000"/>
            <a:headEnd/>
            <a:tailEnd/>
          </a:ln>
          <a:effectLst/>
        </p:spPr>
      </p:pic>
    </p:spTree>
    <p:extLst>
      <p:ext uri="{BB962C8B-B14F-4D97-AF65-F5344CB8AC3E}">
        <p14:creationId xmlns:p14="http://schemas.microsoft.com/office/powerpoint/2010/main" val="3640011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B59D-368A-47C7-63D9-7CED36962FAE}"/>
              </a:ext>
            </a:extLst>
          </p:cNvPr>
          <p:cNvSpPr>
            <a:spLocks noGrp="1"/>
          </p:cNvSpPr>
          <p:nvPr>
            <p:ph type="title"/>
          </p:nvPr>
        </p:nvSpPr>
        <p:spPr/>
        <p:txBody>
          <a:bodyPr/>
          <a:lstStyle/>
          <a:p>
            <a:r>
              <a:rPr lang="en-US" dirty="0"/>
              <a:t>A Bigger Industrial Example</a:t>
            </a:r>
          </a:p>
        </p:txBody>
      </p:sp>
      <p:sp>
        <p:nvSpPr>
          <p:cNvPr id="3" name="Content Placeholder 2">
            <a:extLst>
              <a:ext uri="{FF2B5EF4-FFF2-40B4-BE49-F238E27FC236}">
                <a16:creationId xmlns:a16="http://schemas.microsoft.com/office/drawing/2014/main" id="{F01573FE-83E7-F230-CE93-3BEEFF67D570}"/>
              </a:ext>
            </a:extLst>
          </p:cNvPr>
          <p:cNvSpPr>
            <a:spLocks noGrp="1"/>
          </p:cNvSpPr>
          <p:nvPr>
            <p:ph idx="1"/>
          </p:nvPr>
        </p:nvSpPr>
        <p:spPr>
          <a:xfrm>
            <a:off x="838200" y="1466849"/>
            <a:ext cx="5399314" cy="4710113"/>
          </a:xfrm>
        </p:spPr>
        <p:txBody>
          <a:bodyPr>
            <a:normAutofit/>
          </a:bodyPr>
          <a:lstStyle/>
          <a:p>
            <a:r>
              <a:rPr lang="en-US" sz="2600" b="1" dirty="0"/>
              <a:t>This benchmark is from IBM</a:t>
            </a:r>
          </a:p>
          <a:p>
            <a:pPr lvl="1">
              <a:spcBef>
                <a:spcPts val="600"/>
              </a:spcBef>
              <a:spcAft>
                <a:spcPts val="600"/>
              </a:spcAft>
            </a:pPr>
            <a:r>
              <a:rPr lang="en-US" sz="2100" dirty="0"/>
              <a:t>210,904 gates (</a:t>
            </a:r>
            <a:r>
              <a:rPr lang="en-US" sz="2100" b="1" dirty="0">
                <a:solidFill>
                  <a:srgbClr val="0432FF"/>
                </a:solidFill>
              </a:rPr>
              <a:t>blue</a:t>
            </a:r>
            <a:r>
              <a:rPr lang="en-US" sz="2100" dirty="0"/>
              <a:t>) </a:t>
            </a:r>
          </a:p>
          <a:p>
            <a:pPr lvl="1">
              <a:spcBef>
                <a:spcPts val="0"/>
              </a:spcBef>
              <a:spcAft>
                <a:spcPts val="600"/>
              </a:spcAft>
            </a:pPr>
            <a:r>
              <a:rPr lang="en-US" sz="2100" dirty="0"/>
              <a:t>543 fixed blocks (</a:t>
            </a:r>
            <a:r>
              <a:rPr lang="en-US" sz="2100" b="1" dirty="0">
                <a:solidFill>
                  <a:srgbClr val="FF0000"/>
                </a:solidFill>
              </a:rPr>
              <a:t>red</a:t>
            </a:r>
            <a:r>
              <a:rPr lang="en-US" sz="2100" dirty="0"/>
              <a:t>) –like SRAMS</a:t>
            </a:r>
          </a:p>
          <a:p>
            <a:pPr lvl="1">
              <a:spcBef>
                <a:spcPts val="0"/>
              </a:spcBef>
              <a:spcAft>
                <a:spcPts val="600"/>
              </a:spcAft>
            </a:pPr>
            <a:r>
              <a:rPr lang="en-US" sz="2100" dirty="0"/>
              <a:t>Image shows where gates “want” to go if we model blocks like “big pads”</a:t>
            </a:r>
          </a:p>
          <a:p>
            <a:pPr lvl="1">
              <a:spcBef>
                <a:spcPts val="0"/>
              </a:spcBef>
              <a:spcAft>
                <a:spcPts val="600"/>
              </a:spcAft>
            </a:pPr>
            <a:r>
              <a:rPr lang="en-US" sz="2100" dirty="0"/>
              <a:t>This is a quadratic placement of gates</a:t>
            </a:r>
          </a:p>
          <a:p>
            <a:pPr lvl="1">
              <a:spcBef>
                <a:spcPts val="0"/>
              </a:spcBef>
              <a:spcAft>
                <a:spcPts val="600"/>
              </a:spcAft>
            </a:pPr>
            <a:r>
              <a:rPr lang="en-US" sz="2100" dirty="0"/>
              <a:t>Additional problems: gates need to go between these blocks!</a:t>
            </a:r>
          </a:p>
          <a:p>
            <a:r>
              <a:rPr lang="en-US" sz="2600" b="1" dirty="0"/>
              <a:t>Why we are showing this?</a:t>
            </a:r>
          </a:p>
          <a:p>
            <a:pPr lvl="1"/>
            <a:r>
              <a:rPr lang="en-US" sz="2200" dirty="0"/>
              <a:t>Example of how </a:t>
            </a:r>
            <a:r>
              <a:rPr lang="en-US" sz="2200" dirty="0">
                <a:solidFill>
                  <a:srgbClr val="FF0000"/>
                </a:solidFill>
              </a:rPr>
              <a:t>badly imbalanced </a:t>
            </a:r>
            <a:r>
              <a:rPr lang="en-US" sz="2200" dirty="0"/>
              <a:t>the quadratic placement can be</a:t>
            </a:r>
          </a:p>
        </p:txBody>
      </p:sp>
      <p:pic>
        <p:nvPicPr>
          <p:cNvPr id="4" name="Picture 5" descr="adaptec1_level0-QP">
            <a:extLst>
              <a:ext uri="{FF2B5EF4-FFF2-40B4-BE49-F238E27FC236}">
                <a16:creationId xmlns:a16="http://schemas.microsoft.com/office/drawing/2014/main" id="{33973923-CE7F-E9E0-A581-360C3CC36FBC}"/>
              </a:ext>
            </a:extLst>
          </p:cNvPr>
          <p:cNvPicPr>
            <a:picLocks noChangeAspect="1" noChangeArrowheads="1"/>
          </p:cNvPicPr>
          <p:nvPr/>
        </p:nvPicPr>
        <p:blipFill>
          <a:blip r:embed="rId3"/>
          <a:srcRect r="11908" b="12033"/>
          <a:stretch>
            <a:fillRect/>
          </a:stretch>
        </p:blipFill>
        <p:spPr bwMode="auto">
          <a:xfrm>
            <a:off x="6520542" y="1511753"/>
            <a:ext cx="4833257" cy="4375624"/>
          </a:xfrm>
          <a:prstGeom prst="rect">
            <a:avLst/>
          </a:prstGeom>
          <a:noFill/>
        </p:spPr>
      </p:pic>
    </p:spTree>
    <p:extLst>
      <p:ext uri="{BB962C8B-B14F-4D97-AF65-F5344CB8AC3E}">
        <p14:creationId xmlns:p14="http://schemas.microsoft.com/office/powerpoint/2010/main" val="255276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3836-122A-3427-422E-E8DE732505E3}"/>
              </a:ext>
            </a:extLst>
          </p:cNvPr>
          <p:cNvSpPr>
            <a:spLocks noGrp="1"/>
          </p:cNvSpPr>
          <p:nvPr>
            <p:ph type="title"/>
          </p:nvPr>
        </p:nvSpPr>
        <p:spPr/>
        <p:txBody>
          <a:bodyPr/>
          <a:lstStyle/>
          <a:p>
            <a:r>
              <a:rPr lang="en-US" dirty="0"/>
              <a:t>Recursive Partitioning</a:t>
            </a:r>
          </a:p>
        </p:txBody>
      </p:sp>
      <p:grpSp>
        <p:nvGrpSpPr>
          <p:cNvPr id="24" name="Group 23">
            <a:extLst>
              <a:ext uri="{FF2B5EF4-FFF2-40B4-BE49-F238E27FC236}">
                <a16:creationId xmlns:a16="http://schemas.microsoft.com/office/drawing/2014/main" id="{174CFEA2-FFA9-56DF-D29D-B24349708913}"/>
              </a:ext>
            </a:extLst>
          </p:cNvPr>
          <p:cNvGrpSpPr/>
          <p:nvPr/>
        </p:nvGrpSpPr>
        <p:grpSpPr>
          <a:xfrm>
            <a:off x="787400" y="1831975"/>
            <a:ext cx="10517658" cy="3760046"/>
            <a:chOff x="787400" y="1831975"/>
            <a:chExt cx="8774113" cy="3136731"/>
          </a:xfrm>
        </p:grpSpPr>
        <p:pic>
          <p:nvPicPr>
            <p:cNvPr id="4" name="Picture 4" descr="Q">
              <a:extLst>
                <a:ext uri="{FF2B5EF4-FFF2-40B4-BE49-F238E27FC236}">
                  <a16:creationId xmlns:a16="http://schemas.microsoft.com/office/drawing/2014/main" id="{6FC08574-5FAA-BA03-579D-47E7D8250207}"/>
                </a:ext>
              </a:extLst>
            </p:cNvPr>
            <p:cNvPicPr>
              <a:picLocks noChangeAspect="1" noChangeArrowheads="1"/>
            </p:cNvPicPr>
            <p:nvPr/>
          </p:nvPicPr>
          <p:blipFill>
            <a:blip r:embed="rId3">
              <a:lum bright="-30000" contrast="50000"/>
            </a:blip>
            <a:srcRect/>
            <a:stretch>
              <a:fillRect/>
            </a:stretch>
          </p:blipFill>
          <p:spPr bwMode="auto">
            <a:xfrm>
              <a:off x="838200" y="1890713"/>
              <a:ext cx="1625600" cy="1538287"/>
            </a:xfrm>
            <a:prstGeom prst="rect">
              <a:avLst/>
            </a:prstGeom>
            <a:noFill/>
            <a:ln w="9525">
              <a:noFill/>
              <a:miter lim="800000"/>
              <a:headEnd/>
              <a:tailEnd/>
            </a:ln>
            <a:effectLst/>
          </p:spPr>
        </p:pic>
        <p:sp>
          <p:nvSpPr>
            <p:cNvPr id="5" name="Text Box 6">
              <a:extLst>
                <a:ext uri="{FF2B5EF4-FFF2-40B4-BE49-F238E27FC236}">
                  <a16:creationId xmlns:a16="http://schemas.microsoft.com/office/drawing/2014/main" id="{38427628-B30A-B039-B765-D217D7EA4880}"/>
                </a:ext>
              </a:extLst>
            </p:cNvPr>
            <p:cNvSpPr txBox="1">
              <a:spLocks noChangeArrowheads="1"/>
            </p:cNvSpPr>
            <p:nvPr/>
          </p:nvSpPr>
          <p:spPr bwMode="auto">
            <a:xfrm>
              <a:off x="787400" y="3524250"/>
              <a:ext cx="1714499" cy="539187"/>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1</a:t>
              </a:r>
              <a:r>
                <a:rPr lang="en-US" sz="1800" b="1" baseline="30000" dirty="0">
                  <a:latin typeface="Arial" panose="020B0604020202020204" pitchFamily="34" charset="0"/>
                  <a:cs typeface="Arial" panose="020B0604020202020204" pitchFamily="34" charset="0"/>
                </a:rPr>
                <a:t>st</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quadratic place (</a:t>
              </a:r>
              <a:r>
                <a:rPr lang="en-US" sz="1800" b="1" dirty="0">
                  <a:solidFill>
                    <a:srgbClr val="800000"/>
                  </a:solidFill>
                  <a:latin typeface="Arial" panose="020B0604020202020204" pitchFamily="34" charset="0"/>
                  <a:cs typeface="Arial" panose="020B0604020202020204" pitchFamily="34" charset="0"/>
                </a:rPr>
                <a:t>QP</a:t>
              </a:r>
              <a:r>
                <a:rPr lang="en-US" sz="1800" dirty="0">
                  <a:latin typeface="Arial" panose="020B0604020202020204" pitchFamily="34" charset="0"/>
                  <a:cs typeface="Arial" panose="020B0604020202020204" pitchFamily="34" charset="0"/>
                </a:rPr>
                <a:t>) solve</a:t>
              </a:r>
            </a:p>
          </p:txBody>
        </p:sp>
        <p:grpSp>
          <p:nvGrpSpPr>
            <p:cNvPr id="6" name="Group 5">
              <a:extLst>
                <a:ext uri="{FF2B5EF4-FFF2-40B4-BE49-F238E27FC236}">
                  <a16:creationId xmlns:a16="http://schemas.microsoft.com/office/drawing/2014/main" id="{4F5CAE9E-57E1-43FD-0F5E-10063C4D7FA5}"/>
                </a:ext>
              </a:extLst>
            </p:cNvPr>
            <p:cNvGrpSpPr/>
            <p:nvPr/>
          </p:nvGrpSpPr>
          <p:grpSpPr>
            <a:xfrm>
              <a:off x="6434138" y="1831975"/>
              <a:ext cx="3127375" cy="2030545"/>
              <a:chOff x="5875338" y="1181100"/>
              <a:chExt cx="3127375" cy="2030545"/>
            </a:xfrm>
          </p:grpSpPr>
          <p:pic>
            <p:nvPicPr>
              <p:cNvPr id="7" name="Picture 5">
                <a:extLst>
                  <a:ext uri="{FF2B5EF4-FFF2-40B4-BE49-F238E27FC236}">
                    <a16:creationId xmlns:a16="http://schemas.microsoft.com/office/drawing/2014/main" id="{042A4CF2-8683-4513-A70D-34227356F193}"/>
                  </a:ext>
                </a:extLst>
              </p:cNvPr>
              <p:cNvPicPr>
                <a:picLocks noChangeAspect="1" noChangeArrowheads="1"/>
              </p:cNvPicPr>
              <p:nvPr/>
            </p:nvPicPr>
            <p:blipFill>
              <a:blip r:embed="rId4">
                <a:lum bright="-30000" contrast="50000"/>
              </a:blip>
              <a:srcRect l="1967" r="1019" b="2167"/>
              <a:stretch>
                <a:fillRect/>
              </a:stretch>
            </p:blipFill>
            <p:spPr bwMode="auto">
              <a:xfrm>
                <a:off x="6724650" y="1181100"/>
                <a:ext cx="1712913" cy="1627188"/>
              </a:xfrm>
              <a:prstGeom prst="rect">
                <a:avLst/>
              </a:prstGeom>
              <a:noFill/>
              <a:ln w="19050">
                <a:solidFill>
                  <a:srgbClr val="000000"/>
                </a:solidFill>
                <a:miter lim="800000"/>
                <a:headEnd/>
                <a:tailEnd/>
              </a:ln>
              <a:effectLst/>
            </p:spPr>
          </p:pic>
          <p:sp>
            <p:nvSpPr>
              <p:cNvPr id="8" name="Text Box 9">
                <a:extLst>
                  <a:ext uri="{FF2B5EF4-FFF2-40B4-BE49-F238E27FC236}">
                    <a16:creationId xmlns:a16="http://schemas.microsoft.com/office/drawing/2014/main" id="{E8EE36C8-6C9D-5128-D10B-4CE9BD5B4D47}"/>
                  </a:ext>
                </a:extLst>
              </p:cNvPr>
              <p:cNvSpPr txBox="1">
                <a:spLocks noChangeArrowheads="1"/>
              </p:cNvSpPr>
              <p:nvPr/>
            </p:nvSpPr>
            <p:spPr bwMode="auto">
              <a:xfrm>
                <a:off x="6782778" y="2903538"/>
                <a:ext cx="1502020" cy="308107"/>
              </a:xfrm>
              <a:prstGeom prst="rect">
                <a:avLst/>
              </a:prstGeom>
              <a:noFill/>
              <a:ln w="12700">
                <a:noFill/>
                <a:miter lim="800000"/>
                <a:headEnd/>
                <a:tailEnd/>
              </a:ln>
              <a:effectLst/>
            </p:spPr>
            <p:txBody>
              <a:bodyPr wrap="none">
                <a:prstTxWarp prst="textNoShape">
                  <a:avLst/>
                </a:prstTxWarp>
                <a:spAutoFit/>
              </a:bodyPr>
              <a:lstStyle/>
              <a:p>
                <a:pPr algn="ctr"/>
                <a:r>
                  <a:rPr lang="en-US" sz="1800" dirty="0">
                    <a:latin typeface="Arial" panose="020B0604020202020204" pitchFamily="34" charset="0"/>
                    <a:cs typeface="Arial" panose="020B0604020202020204" pitchFamily="34" charset="0"/>
                  </a:rPr>
                  <a:t>Just keep going</a:t>
                </a:r>
              </a:p>
            </p:txBody>
          </p:sp>
          <p:sp>
            <p:nvSpPr>
              <p:cNvPr id="9" name="AutoShape 11">
                <a:extLst>
                  <a:ext uri="{FF2B5EF4-FFF2-40B4-BE49-F238E27FC236}">
                    <a16:creationId xmlns:a16="http://schemas.microsoft.com/office/drawing/2014/main" id="{CF2399D6-26A8-BD63-6629-153407FFE3BB}"/>
                  </a:ext>
                </a:extLst>
              </p:cNvPr>
              <p:cNvSpPr>
                <a:spLocks noChangeArrowheads="1"/>
              </p:cNvSpPr>
              <p:nvPr/>
            </p:nvSpPr>
            <p:spPr bwMode="auto">
              <a:xfrm>
                <a:off x="5875338" y="1885950"/>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2">
                <a:extLst>
                  <a:ext uri="{FF2B5EF4-FFF2-40B4-BE49-F238E27FC236}">
                    <a16:creationId xmlns:a16="http://schemas.microsoft.com/office/drawing/2014/main" id="{E02B48DC-B328-3455-1FB6-15870503CC04}"/>
                  </a:ext>
                </a:extLst>
              </p:cNvPr>
              <p:cNvSpPr>
                <a:spLocks noChangeArrowheads="1"/>
              </p:cNvSpPr>
              <p:nvPr/>
            </p:nvSpPr>
            <p:spPr bwMode="auto">
              <a:xfrm>
                <a:off x="85693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3">
                <a:extLst>
                  <a:ext uri="{FF2B5EF4-FFF2-40B4-BE49-F238E27FC236}">
                    <a16:creationId xmlns:a16="http://schemas.microsoft.com/office/drawing/2014/main" id="{765416B7-8128-F59B-B611-345AC22EF0A6}"/>
                  </a:ext>
                </a:extLst>
              </p:cNvPr>
              <p:cNvSpPr>
                <a:spLocks noChangeArrowheads="1"/>
              </p:cNvSpPr>
              <p:nvPr/>
            </p:nvSpPr>
            <p:spPr bwMode="auto">
              <a:xfrm>
                <a:off x="87217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4">
                <a:extLst>
                  <a:ext uri="{FF2B5EF4-FFF2-40B4-BE49-F238E27FC236}">
                    <a16:creationId xmlns:a16="http://schemas.microsoft.com/office/drawing/2014/main" id="{8B722AA0-1E59-4135-A550-3A25BBE932BF}"/>
                  </a:ext>
                </a:extLst>
              </p:cNvPr>
              <p:cNvSpPr>
                <a:spLocks noChangeArrowheads="1"/>
              </p:cNvSpPr>
              <p:nvPr/>
            </p:nvSpPr>
            <p:spPr bwMode="auto">
              <a:xfrm>
                <a:off x="88741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7">
                <a:extLst>
                  <a:ext uri="{FF2B5EF4-FFF2-40B4-BE49-F238E27FC236}">
                    <a16:creationId xmlns:a16="http://schemas.microsoft.com/office/drawing/2014/main" id="{8D9DDD4E-877E-BFA0-1AF8-1691330E83E3}"/>
                  </a:ext>
                </a:extLst>
              </p:cNvPr>
              <p:cNvSpPr>
                <a:spLocks noChangeArrowheads="1"/>
              </p:cNvSpPr>
              <p:nvPr/>
            </p:nvSpPr>
            <p:spPr bwMode="auto">
              <a:xfrm>
                <a:off x="61991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8">
                <a:extLst>
                  <a:ext uri="{FF2B5EF4-FFF2-40B4-BE49-F238E27FC236}">
                    <a16:creationId xmlns:a16="http://schemas.microsoft.com/office/drawing/2014/main" id="{139EBADE-FF1D-BDE3-5AEE-088970F4A339}"/>
                  </a:ext>
                </a:extLst>
              </p:cNvPr>
              <p:cNvSpPr>
                <a:spLocks noChangeArrowheads="1"/>
              </p:cNvSpPr>
              <p:nvPr/>
            </p:nvSpPr>
            <p:spPr bwMode="auto">
              <a:xfrm>
                <a:off x="63515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9">
                <a:extLst>
                  <a:ext uri="{FF2B5EF4-FFF2-40B4-BE49-F238E27FC236}">
                    <a16:creationId xmlns:a16="http://schemas.microsoft.com/office/drawing/2014/main" id="{3867E6E3-9D44-07EC-8D02-068ED78C3C9A}"/>
                  </a:ext>
                </a:extLst>
              </p:cNvPr>
              <p:cNvSpPr>
                <a:spLocks noChangeArrowheads="1"/>
              </p:cNvSpPr>
              <p:nvPr/>
            </p:nvSpPr>
            <p:spPr bwMode="auto">
              <a:xfrm>
                <a:off x="65039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2A170FB4-B5A8-386A-33BD-4C61DD8657D8}"/>
                </a:ext>
              </a:extLst>
            </p:cNvPr>
            <p:cNvGrpSpPr/>
            <p:nvPr/>
          </p:nvGrpSpPr>
          <p:grpSpPr>
            <a:xfrm>
              <a:off x="2444750" y="1914525"/>
              <a:ext cx="2266950" cy="3054181"/>
              <a:chOff x="1885950" y="1263650"/>
              <a:chExt cx="2266950" cy="3054181"/>
            </a:xfrm>
          </p:grpSpPr>
          <p:pic>
            <p:nvPicPr>
              <p:cNvPr id="17" name="Picture 8">
                <a:extLst>
                  <a:ext uri="{FF2B5EF4-FFF2-40B4-BE49-F238E27FC236}">
                    <a16:creationId xmlns:a16="http://schemas.microsoft.com/office/drawing/2014/main" id="{D3881184-B1AA-5976-9D31-41EF08EAF78E}"/>
                  </a:ext>
                </a:extLst>
              </p:cNvPr>
              <p:cNvPicPr>
                <a:picLocks noChangeAspect="1" noChangeArrowheads="1"/>
              </p:cNvPicPr>
              <p:nvPr/>
            </p:nvPicPr>
            <p:blipFill>
              <a:blip r:embed="rId4">
                <a:lum bright="-30000" contrast="50000"/>
              </a:blip>
              <a:srcRect l="1967" t="49686" r="49802" b="25919"/>
              <a:stretch>
                <a:fillRect/>
              </a:stretch>
            </p:blipFill>
            <p:spPr bwMode="auto">
              <a:xfrm>
                <a:off x="2209800" y="1263650"/>
                <a:ext cx="1663700" cy="1511300"/>
              </a:xfrm>
              <a:prstGeom prst="rect">
                <a:avLst/>
              </a:prstGeom>
              <a:noFill/>
              <a:ln w="19050">
                <a:solidFill>
                  <a:srgbClr val="000000"/>
                </a:solidFill>
                <a:miter lim="800000"/>
                <a:headEnd/>
                <a:tailEnd/>
              </a:ln>
              <a:effectLst/>
            </p:spPr>
          </p:pic>
          <p:sp>
            <p:nvSpPr>
              <p:cNvPr id="18" name="AutoShape 10">
                <a:extLst>
                  <a:ext uri="{FF2B5EF4-FFF2-40B4-BE49-F238E27FC236}">
                    <a16:creationId xmlns:a16="http://schemas.microsoft.com/office/drawing/2014/main" id="{2CF8E54F-4D68-B748-172D-9F64D3948023}"/>
                  </a:ext>
                </a:extLst>
              </p:cNvPr>
              <p:cNvSpPr>
                <a:spLocks noChangeArrowheads="1"/>
              </p:cNvSpPr>
              <p:nvPr/>
            </p:nvSpPr>
            <p:spPr bwMode="auto">
              <a:xfrm>
                <a:off x="1885950" y="1870075"/>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Text Box 20">
                <a:extLst>
                  <a:ext uri="{FF2B5EF4-FFF2-40B4-BE49-F238E27FC236}">
                    <a16:creationId xmlns:a16="http://schemas.microsoft.com/office/drawing/2014/main" id="{578D0403-8848-7DCB-0D49-8D0FC7F67672}"/>
                  </a:ext>
                </a:extLst>
              </p:cNvPr>
              <p:cNvSpPr txBox="1">
                <a:spLocks noChangeArrowheads="1"/>
              </p:cNvSpPr>
              <p:nvPr/>
            </p:nvSpPr>
            <p:spPr bwMode="auto">
              <a:xfrm>
                <a:off x="1987550" y="2854325"/>
                <a:ext cx="2165350" cy="1463506"/>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Partition</a:t>
                </a:r>
                <a:r>
                  <a:rPr lang="en-US" sz="1800" dirty="0">
                    <a:latin typeface="Arial" panose="020B0604020202020204" pitchFamily="34" charset="0"/>
                    <a:cs typeface="Arial" panose="020B0604020202020204" pitchFamily="34" charset="0"/>
                  </a:rPr>
                  <a:t> chip into left / right.</a:t>
                </a:r>
                <a:br>
                  <a:rPr lang="en-US" sz="1800"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Select</a:t>
                </a:r>
                <a:r>
                  <a:rPr lang="en-US" sz="1800" dirty="0">
                    <a:latin typeface="Arial" panose="020B0604020202020204" pitchFamily="34" charset="0"/>
                    <a:cs typeface="Arial" panose="020B0604020202020204" pitchFamily="34" charset="0"/>
                  </a:rPr>
                  <a:t> which gates on each side.</a:t>
                </a:r>
              </a:p>
              <a:p>
                <a:pPr algn="ctr"/>
                <a:r>
                  <a:rPr lang="en-US" sz="1800" b="1" dirty="0">
                    <a:latin typeface="Arial" panose="020B0604020202020204" pitchFamily="34" charset="0"/>
                    <a:cs typeface="Arial" panose="020B0604020202020204" pitchFamily="34" charset="0"/>
                  </a:rPr>
                  <a:t>Solve</a:t>
                </a:r>
                <a:r>
                  <a:rPr lang="en-US" sz="1800" dirty="0">
                    <a:latin typeface="Arial" panose="020B0604020202020204" pitchFamily="34" charset="0"/>
                    <a:cs typeface="Arial" panose="020B0604020202020204" pitchFamily="34" charset="0"/>
                  </a:rPr>
                  <a:t> 2 new, smaller </a:t>
                </a:r>
                <a:r>
                  <a:rPr lang="en-US" sz="1800" b="1" dirty="0">
                    <a:solidFill>
                      <a:srgbClr val="800000"/>
                    </a:solidFill>
                    <a:latin typeface="Arial" panose="020B0604020202020204" pitchFamily="34" charset="0"/>
                    <a:cs typeface="Arial" panose="020B0604020202020204" pitchFamily="34" charset="0"/>
                  </a:rPr>
                  <a:t>QP</a:t>
                </a:r>
                <a:r>
                  <a:rPr lang="en-US" sz="1800" dirty="0">
                    <a:solidFill>
                      <a:srgbClr val="80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tasks</a:t>
                </a:r>
              </a:p>
            </p:txBody>
          </p:sp>
        </p:grpSp>
        <p:grpSp>
          <p:nvGrpSpPr>
            <p:cNvPr id="20" name="Group 19">
              <a:extLst>
                <a:ext uri="{FF2B5EF4-FFF2-40B4-BE49-F238E27FC236}">
                  <a16:creationId xmlns:a16="http://schemas.microsoft.com/office/drawing/2014/main" id="{6173D0C2-16AD-FE5B-0A43-A10141A85E4D}"/>
                </a:ext>
              </a:extLst>
            </p:cNvPr>
            <p:cNvGrpSpPr/>
            <p:nvPr/>
          </p:nvGrpSpPr>
          <p:grpSpPr>
            <a:xfrm>
              <a:off x="4475163" y="1903413"/>
              <a:ext cx="2058987" cy="2854852"/>
              <a:chOff x="3916363" y="1252538"/>
              <a:chExt cx="2058987" cy="2854852"/>
            </a:xfrm>
          </p:grpSpPr>
          <p:pic>
            <p:nvPicPr>
              <p:cNvPr id="21" name="Picture 15">
                <a:extLst>
                  <a:ext uri="{FF2B5EF4-FFF2-40B4-BE49-F238E27FC236}">
                    <a16:creationId xmlns:a16="http://schemas.microsoft.com/office/drawing/2014/main" id="{4E434DE1-D66E-5190-B029-71707948C04E}"/>
                  </a:ext>
                </a:extLst>
              </p:cNvPr>
              <p:cNvPicPr>
                <a:picLocks noChangeAspect="1" noChangeArrowheads="1"/>
              </p:cNvPicPr>
              <p:nvPr/>
            </p:nvPicPr>
            <p:blipFill>
              <a:blip r:embed="rId4">
                <a:lum bright="-30000" contrast="50000"/>
              </a:blip>
              <a:srcRect l="1967" t="49686" r="49802" b="2167"/>
              <a:stretch>
                <a:fillRect/>
              </a:stretch>
            </p:blipFill>
            <p:spPr bwMode="auto">
              <a:xfrm>
                <a:off x="4259264" y="1252538"/>
                <a:ext cx="1624013" cy="1527175"/>
              </a:xfrm>
              <a:prstGeom prst="rect">
                <a:avLst/>
              </a:prstGeom>
              <a:noFill/>
              <a:ln w="19050">
                <a:solidFill>
                  <a:srgbClr val="000000"/>
                </a:solidFill>
                <a:miter lim="800000"/>
                <a:headEnd/>
                <a:tailEnd/>
              </a:ln>
              <a:effectLst/>
            </p:spPr>
          </p:pic>
          <p:sp>
            <p:nvSpPr>
              <p:cNvPr id="22" name="AutoShape 16">
                <a:extLst>
                  <a:ext uri="{FF2B5EF4-FFF2-40B4-BE49-F238E27FC236}">
                    <a16:creationId xmlns:a16="http://schemas.microsoft.com/office/drawing/2014/main" id="{B3A93F86-22D3-1696-CD93-BB205A4A7498}"/>
                  </a:ext>
                </a:extLst>
              </p:cNvPr>
              <p:cNvSpPr>
                <a:spLocks noChangeArrowheads="1"/>
              </p:cNvSpPr>
              <p:nvPr/>
            </p:nvSpPr>
            <p:spPr bwMode="auto">
              <a:xfrm>
                <a:off x="3916363" y="1879600"/>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Text Box 21">
                <a:extLst>
                  <a:ext uri="{FF2B5EF4-FFF2-40B4-BE49-F238E27FC236}">
                    <a16:creationId xmlns:a16="http://schemas.microsoft.com/office/drawing/2014/main" id="{C34A127A-26B4-14A7-69C9-F66F0A214D2C}"/>
                  </a:ext>
                </a:extLst>
              </p:cNvPr>
              <p:cNvSpPr txBox="1">
                <a:spLocks noChangeArrowheads="1"/>
              </p:cNvSpPr>
              <p:nvPr/>
            </p:nvSpPr>
            <p:spPr bwMode="auto">
              <a:xfrm>
                <a:off x="4165600" y="2874963"/>
                <a:ext cx="1809750" cy="1232427"/>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Repeat</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Partition</a:t>
                </a:r>
                <a:r>
                  <a:rPr lang="en-US" sz="1800" dirty="0">
                    <a:latin typeface="Arial" panose="020B0604020202020204" pitchFamily="34" charset="0"/>
                    <a:cs typeface="Arial" panose="020B0604020202020204" pitchFamily="34" charset="0"/>
                  </a:rPr>
                  <a:t> each</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side top/bottom.</a:t>
                </a:r>
              </a:p>
              <a:p>
                <a:pPr algn="ctr"/>
                <a:r>
                  <a:rPr lang="en-US" sz="1800" b="1" dirty="0">
                    <a:latin typeface="Arial" panose="020B0604020202020204" pitchFamily="34" charset="0"/>
                    <a:cs typeface="Arial" panose="020B0604020202020204" pitchFamily="34" charset="0"/>
                  </a:rPr>
                  <a:t>Solve</a:t>
                </a:r>
                <a:r>
                  <a:rPr lang="en-US" sz="1800" dirty="0">
                    <a:latin typeface="Arial" panose="020B0604020202020204" pitchFamily="34" charset="0"/>
                    <a:cs typeface="Arial" panose="020B0604020202020204" pitchFamily="34" charset="0"/>
                  </a:rPr>
                  <a:t> 4 new smaller </a:t>
                </a:r>
                <a:r>
                  <a:rPr lang="en-US" sz="1800" b="1" dirty="0">
                    <a:solidFill>
                      <a:srgbClr val="800000"/>
                    </a:solidFill>
                    <a:latin typeface="Arial" panose="020B0604020202020204" pitchFamily="34" charset="0"/>
                    <a:cs typeface="Arial" panose="020B0604020202020204" pitchFamily="34" charset="0"/>
                  </a:rPr>
                  <a:t>QP</a:t>
                </a:r>
                <a:r>
                  <a:rPr lang="en-US" sz="1800" dirty="0">
                    <a:solidFill>
                      <a:srgbClr val="80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solves</a:t>
                </a:r>
              </a:p>
            </p:txBody>
          </p:sp>
        </p:grpSp>
      </p:grpSp>
    </p:spTree>
    <p:extLst>
      <p:ext uri="{BB962C8B-B14F-4D97-AF65-F5344CB8AC3E}">
        <p14:creationId xmlns:p14="http://schemas.microsoft.com/office/powerpoint/2010/main" val="2376995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6417</TotalTime>
  <Words>2473</Words>
  <Application>Microsoft Macintosh PowerPoint</Application>
  <PresentationFormat>Widescreen</PresentationFormat>
  <Paragraphs>413</Paragraphs>
  <Slides>30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Narrow</vt:lpstr>
      <vt:lpstr>Calibri</vt:lpstr>
      <vt:lpstr>Calibri Light</vt:lpstr>
      <vt:lpstr>Times New Roman</vt:lpstr>
      <vt:lpstr>Office Theme</vt:lpstr>
      <vt:lpstr>Lecture 14: Placement – IV </vt:lpstr>
      <vt:lpstr>Recap: Analytical Placer</vt:lpstr>
      <vt:lpstr>Recap: Quadratic Wirelength Model</vt:lpstr>
      <vt:lpstr>Recap: Quadratic Placement Formulation</vt:lpstr>
      <vt:lpstr>Recap: Quadratic Placement Result</vt:lpstr>
      <vt:lpstr>Recap: Two Practice Examples</vt:lpstr>
      <vt:lpstr>How does Quadratic Placement Look?</vt:lpstr>
      <vt:lpstr>A Bigger Industrial Example</vt:lpstr>
      <vt:lpstr>Recursive Partitioning</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Recursive Partition</vt:lpstr>
      <vt:lpstr>Recursive Partitioning: How to Assign?</vt:lpstr>
      <vt:lpstr>Recursive Partitioning: How to Assign?</vt:lpstr>
      <vt:lpstr>Recursive Partitioning: How to Assign?</vt:lpstr>
      <vt:lpstr>Recursive Partitioning: How to Contain?</vt:lpstr>
      <vt:lpstr>Why this Works?</vt:lpstr>
      <vt:lpstr>Example</vt:lpstr>
      <vt:lpstr>Example (cont’d)</vt:lpstr>
      <vt:lpstr>Example (cont’d)</vt:lpstr>
      <vt:lpstr>Example (cont’d)</vt:lpstr>
      <vt:lpstr>Keep Repeating this Recursion</vt:lpstr>
      <vt:lpstr>Final Placement Step: Legalization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2047</cp:revision>
  <dcterms:created xsi:type="dcterms:W3CDTF">2021-01-05T18:50:35Z</dcterms:created>
  <dcterms:modified xsi:type="dcterms:W3CDTF">2022-10-26T18:29:23Z</dcterms:modified>
</cp:coreProperties>
</file>